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7.xml" ContentType="application/vnd.ms-powerpoint.comments+xml"/>
  <Override PartName="/ppt/comments/modernComment8.xml" ContentType="application/vnd.ms-powerpoint.comments+xml"/>
  <Override PartName="/ppt/comments/modernComment9.xml" ContentType="application/vnd.ms-powerpoint.comments+xml"/>
  <Override PartName="/ppt/comments/modernComment10.xml" ContentType="application/vnd.ms-powerpoint.comments+xml"/>
  <Override PartName="/ppt/comments/modernComment11.xml" ContentType="application/vnd.ms-powerpoint.comments+xml"/>
  <Override PartName="/ppt/comments/modernComment12.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Lst>
  <p:notesMasterIdLst>
    <p:notesMasterId r:id="rId57"/>
  </p:notesMasterIdLst>
  <p:handoutMasterIdLst>
    <p:handoutMasterId r:id="rId58"/>
  </p:handoutMasterIdLst>
  <p:sldIdLst>
    <p:sldId id="1569" r:id="rId5"/>
    <p:sldId id="1551" r:id="rId6"/>
    <p:sldId id="2076136242" r:id="rId7"/>
    <p:sldId id="2076136243" r:id="rId8"/>
    <p:sldId id="2112" r:id="rId9"/>
    <p:sldId id="1615" r:id="rId10"/>
    <p:sldId id="1616" r:id="rId11"/>
    <p:sldId id="1617" r:id="rId12"/>
    <p:sldId id="1618" r:id="rId13"/>
    <p:sldId id="1586" r:id="rId14"/>
    <p:sldId id="1619" r:id="rId15"/>
    <p:sldId id="1620" r:id="rId16"/>
    <p:sldId id="2119" r:id="rId17"/>
    <p:sldId id="2120" r:id="rId18"/>
    <p:sldId id="2114" r:id="rId19"/>
    <p:sldId id="2115" r:id="rId20"/>
    <p:sldId id="1909" r:id="rId21"/>
    <p:sldId id="1910" r:id="rId22"/>
    <p:sldId id="1917" r:id="rId23"/>
    <p:sldId id="2118" r:id="rId24"/>
    <p:sldId id="2121" r:id="rId25"/>
    <p:sldId id="1589" r:id="rId26"/>
    <p:sldId id="2131" r:id="rId27"/>
    <p:sldId id="1592" r:id="rId28"/>
    <p:sldId id="10629" r:id="rId29"/>
    <p:sldId id="2110" r:id="rId30"/>
    <p:sldId id="1918" r:id="rId31"/>
    <p:sldId id="1594" r:id="rId32"/>
    <p:sldId id="2128" r:id="rId33"/>
    <p:sldId id="2132" r:id="rId34"/>
    <p:sldId id="2076136241" r:id="rId35"/>
    <p:sldId id="10634" r:id="rId36"/>
    <p:sldId id="10645" r:id="rId37"/>
    <p:sldId id="10643" r:id="rId38"/>
    <p:sldId id="10644" r:id="rId39"/>
    <p:sldId id="10635" r:id="rId40"/>
    <p:sldId id="10648" r:id="rId41"/>
    <p:sldId id="10649" r:id="rId42"/>
    <p:sldId id="10650" r:id="rId43"/>
    <p:sldId id="10633" r:id="rId44"/>
    <p:sldId id="10651" r:id="rId45"/>
    <p:sldId id="10637" r:id="rId46"/>
    <p:sldId id="10638" r:id="rId47"/>
    <p:sldId id="10647" r:id="rId48"/>
    <p:sldId id="10642" r:id="rId49"/>
    <p:sldId id="2076136244" r:id="rId50"/>
    <p:sldId id="10640" r:id="rId51"/>
    <p:sldId id="10641" r:id="rId52"/>
    <p:sldId id="10654" r:id="rId53"/>
    <p:sldId id="4770" r:id="rId54"/>
    <p:sldId id="1563" r:id="rId55"/>
    <p:sldId id="1547"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725BE-BA90-4348-993E-61E96AF4CED3}" v="4" dt="2019-11-16T23:05:55.291"/>
    <p1510:client id="{ABAE57C6-2FFA-4DD0-BA19-85A1D8EEA7ED}" v="1" dt="2020-02-21T14:44:35.796"/>
    <p1510:client id="{E60AB214-109B-41C0-88E4-083EB738A66A}" v="3" dt="2019-11-16T23:06:44.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140" y="7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10.xml><?xml version="1.0" encoding="utf-8"?>
<p188:cmLst xmlns:a="http://schemas.openxmlformats.org/drawingml/2006/main" xmlns:r="http://schemas.openxmlformats.org/officeDocument/2006/relationships" xmlns:p188="http://schemas.microsoft.com/office/powerpoint/2018/8/main">
  <p188:cm id="{22F76181-D354-4D02-B411-E28ADABF317B}" authorId="{2023349B-CAFF-74E6-6121-D767A4F4B0D7}" status="closed" created="2019-10-02T19:37:45.225" complete="100000">
    <pc:sldMkLst xmlns:pc="http://schemas.microsoft.com/office/powerpoint/2013/main/command">
      <pc:docMk/>
      <pc:sldMk cId="798599588" sldId="1917"/>
    </pc:sldMkLst>
    <p188:txBody>
      <a:bodyPr/>
      <a:lstStyle/>
      <a:p>
        <a:r>
          <a:rPr lang="en-US"/>
          <a:t>Left this as &lt;20 pt font b/c it's more illustrative for the audience v. "consume all of this info!"</a:t>
        </a:r>
      </a:p>
    </p188:txBody>
  </p188:cm>
</p188:cmLst>
</file>

<file path=ppt/comments/modernComment11.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comments/modernComment12.xml><?xml version="1.0" encoding="utf-8"?>
<p188:cmLst xmlns:a="http://schemas.openxmlformats.org/drawingml/2006/main" xmlns:r="http://schemas.openxmlformats.org/officeDocument/2006/relationships" xmlns:p188="http://schemas.microsoft.com/office/powerpoint/2018/8/main">
  <p188:cm id="{E9F2FA29-FBCB-457F-A390-FDE24C7AB2A7}" authorId="{2023349B-CAFF-74E6-6121-D767A4F4B0D7}" status="closed" created="2019-10-02T19:40:22.882" complete="100000">
    <ac:deMkLst xmlns:ac="http://schemas.microsoft.com/office/drawing/2013/main/command">
      <pc:docMk xmlns:pc="http://schemas.microsoft.com/office/powerpoint/2013/main/command"/>
      <pc:sldMk xmlns:pc="http://schemas.microsoft.com/office/powerpoint/2013/main/command" cId="752429214" sldId="2110"/>
      <ac:spMk id="2" creationId="{94AF4099-B6A7-4D4B-A813-35624F567087}"/>
    </ac:deMkLst>
    <p188:txBody>
      <a:bodyPr/>
      <a:lstStyle/>
      <a:p>
        <a:r>
          <a:rPr lang="en-US"/>
          <a:t>Yay!
Please update tracking code to "msignitethetour2019-slides-afun95" &gt;&gt; currently includes "mco30" session cde.
...and add speaker notes and alt text (for the screenshot image) prior to finalization.</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C0478C52-81B0-4419-B2E5-EDE568CF6CB6}" authorId="{2023349B-CAFF-74E6-6121-D767A4F4B0D7}" status="closed" created="2019-10-02T19:32:32.393" complete="100000">
    <pc:sldMkLst xmlns:pc="http://schemas.microsoft.com/office/powerpoint/2013/main/command">
      <pc:docMk/>
      <pc:sldMk cId="3010372474" sldId="1615"/>
    </pc:sldMkLst>
    <p188:replyLst>
      <p188:reply id="{0FD1D497-4F40-4D80-962B-832C585B5982}" authorId="{8C717C49-6D1C-F283-04BB-0C33EE7C4815}" created="2019-10-08T21:40:26.060">
        <p188:txBody>
          <a:bodyPr/>
          <a:lstStyle/>
          <a:p>
            <a:r>
              <a:rPr lang="en-US"/>
              <a:t>just to show complexity</a:t>
            </a:r>
          </a:p>
        </p188:txBody>
      </p188:reply>
    </p188:replyLst>
    <p188:txBody>
      <a:bodyPr/>
      <a:lstStyle/>
      <a:p>
        <a:r>
          <a:rPr lang="en-US"/>
          <a:t>Changed blue text font to 20 pt, but left remainder small as it's more so to reiterate/demonstrate the complexity/# of questions :)</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E5B23FAC-23A5-4302-A5B6-614644ECC405}" authorId="{2023349B-CAFF-74E6-6121-D767A4F4B0D7}" status="closed" created="2019-10-02T19:32:49.550" complete="100000">
    <ac:deMkLst xmlns:ac="http://schemas.microsoft.com/office/drawing/2013/main/command">
      <pc:docMk xmlns:pc="http://schemas.microsoft.com/office/powerpoint/2013/main/command"/>
      <pc:sldMk xmlns:pc="http://schemas.microsoft.com/office/powerpoint/2013/main/command" cId="3581665344" sldId="1616"/>
      <ac:spMk id="145" creationId="{95A82C52-E907-4381-8EAC-67D2E2F60276}"/>
    </ac:deMkLst>
    <p188:txBody>
      <a:bodyPr/>
      <a:lstStyle/>
      <a:p>
        <a:r>
          <a:rPr lang="en-US"/>
          <a:t>Ditto notes on #9.</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7A56806D-D447-463C-B015-C7BB5FEF5825}" authorId="{2023349B-CAFF-74E6-6121-D767A4F4B0D7}" status="closed" created="2019-10-02T19:33:16.550" complete="100000">
    <pc:sldMkLst xmlns:pc="http://schemas.microsoft.com/office/powerpoint/2013/main/command">
      <pc:docMk/>
      <pc:sldMk cId="1446638509" sldId="1617"/>
    </pc:sldMkLst>
    <p188:txBody>
      <a:bodyPr/>
      <a:lstStyle/>
      <a:p>
        <a:r>
          <a:rPr lang="en-US"/>
          <a:t>Ditto notes on #9</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896F3869-830A-40C4-92F0-D0B0A8D3A2F1}" authorId="{2023349B-CAFF-74E6-6121-D767A4F4B0D7}" status="closed" created="2019-10-02T19:34:02.754" complete="100000">
    <ac:deMkLst xmlns:ac="http://schemas.microsoft.com/office/drawing/2013/main/command">
      <pc:docMk xmlns:pc="http://schemas.microsoft.com/office/powerpoint/2013/main/command"/>
      <pc:sldMk xmlns:pc="http://schemas.microsoft.com/office/powerpoint/2013/main/command" cId="2965435736" sldId="1618"/>
      <ac:spMk id="140" creationId="{008C5D32-0218-437E-A473-5F7E316C3959}"/>
    </ac:deMkLst>
    <p188:txBody>
      <a:bodyPr/>
      <a:lstStyle/>
      <a:p>
        <a:r>
          <a:rPr lang="en-US"/>
          <a:t>Updated all font to 20 pt</a:t>
        </a:r>
      </a:p>
    </p188:txBody>
  </p188:cm>
</p188:cmLst>
</file>

<file path=ppt/comments/modernComment8.xml><?xml version="1.0" encoding="utf-8"?>
<p188:cmLst xmlns:a="http://schemas.openxmlformats.org/drawingml/2006/main" xmlns:r="http://schemas.openxmlformats.org/officeDocument/2006/relationships" xmlns:p188="http://schemas.microsoft.com/office/powerpoint/2018/8/main">
  <p188:cm id="{EB19A3F8-3796-49BA-8DBC-FEA11C39D34C}" authorId="{2023349B-CAFF-74E6-6121-D767A4F4B0D7}" status="closed" created="2019-10-02T19:35:07.895" complete="100000">
    <pc:sldMkLst xmlns:pc="http://schemas.microsoft.com/office/powerpoint/2013/main/command">
      <pc:docMk/>
      <pc:sldMk cId="1287800866" sldId="1619"/>
    </pc:sldMkLst>
    <p188:txBody>
      <a:bodyPr/>
      <a:lstStyle/>
      <a:p>
        <a:r>
          <a:rPr lang="en-US"/>
          <a:t>Updated to 20 pt (#14-18, bar a few instances where I made slightly smaller to make images/tables work)</a:t>
        </a:r>
      </a:p>
    </p188:txBody>
  </p188:cm>
</p188:cmLst>
</file>

<file path=ppt/comments/modernComment9.xml><?xml version="1.0" encoding="utf-8"?>
<p188:cmLst xmlns:a="http://schemas.openxmlformats.org/drawingml/2006/main" xmlns:r="http://schemas.openxmlformats.org/officeDocument/2006/relationships" xmlns:p188="http://schemas.microsoft.com/office/powerpoint/2018/8/main">
  <p188:cm id="{7AC448A7-6D8B-42A3-BAAF-705B6186446C}" authorId="{2023349B-CAFF-74E6-6121-D767A4F4B0D7}" status="closed" created="2019-10-02T19:36:46.333" complete="100000">
    <ac:deMkLst xmlns:ac="http://schemas.microsoft.com/office/drawing/2013/main/command">
      <pc:docMk xmlns:pc="http://schemas.microsoft.com/office/powerpoint/2013/main/command"/>
      <pc:sldMk xmlns:pc="http://schemas.microsoft.com/office/powerpoint/2013/main/command" cId="1984399700" sldId="1910"/>
      <ac:picMk id="5" creationId="{C26CF669-9AC2-41E9-8800-535AB44D6BEC}"/>
    </ac:deMkLst>
    <p188:txBody>
      <a:bodyPr/>
      <a:lstStyle/>
      <a:p>
        <a:r>
          <a:rPr lang="en-US"/>
          <a:t>Reminder to add Alt Text for all images, icons, and screenshots.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2020-02-21 9:45</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2020-02-21 9:44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2020-02-21 9:46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typically shorter periods of times (minutes vs. hours or days)</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both inside and outside of Azure</a:t>
            </a:r>
          </a:p>
          <a:p>
            <a:r>
              <a:rPr lang="en-US"/>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11:09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a:t>Of course Azure offer multiple services in the Serverless ecosystem.</a:t>
            </a:r>
          </a:p>
          <a:p>
            <a:endParaRPr lang="en-US"/>
          </a:p>
          <a:p>
            <a:r>
              <a:rPr lang="en-US"/>
              <a:t>One of the most popular is Azure Function. Briefly since we will go more in detail later, Function are code-based service. It’s like a tiny piece of code “a function”… that get executed. Doing is thing, scaling automatically.</a:t>
            </a:r>
          </a:p>
        </p:txBody>
      </p:sp>
    </p:spTree>
    <p:extLst>
      <p:ext uri="{BB962C8B-B14F-4D97-AF65-F5344CB8AC3E}">
        <p14:creationId xmlns:p14="http://schemas.microsoft.com/office/powerpoint/2010/main" val="62322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11:09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a:t>Then you have </a:t>
            </a:r>
            <a:r>
              <a:rPr lang="en-US" err="1"/>
              <a:t>yhe</a:t>
            </a:r>
            <a:r>
              <a:rPr lang="en-US"/>
              <a:t> Azure Logic apps.</a:t>
            </a:r>
          </a:p>
          <a:p>
            <a:r>
              <a:rPr lang="en-US"/>
              <a:t>They are more focus on workflows then code. They are a very powerful tool in integrations because with them you can connect may different cloud services and on-prem services together. </a:t>
            </a:r>
          </a:p>
          <a:p>
            <a:r>
              <a:rPr lang="en-US"/>
              <a:t>There are also very good to orchestrate Functions.</a:t>
            </a:r>
          </a:p>
          <a:p>
            <a:endParaRPr lang="en-US"/>
          </a:p>
          <a:p>
            <a:r>
              <a:rPr lang="en-US"/>
              <a:t>And just like functions, Azure Logic apps can be triggered by a tons of events.</a:t>
            </a:r>
          </a:p>
        </p:txBody>
      </p:sp>
    </p:spTree>
    <p:extLst>
      <p:ext uri="{BB962C8B-B14F-4D97-AF65-F5344CB8AC3E}">
        <p14:creationId xmlns:p14="http://schemas.microsoft.com/office/powerpoint/2010/main" val="175097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10:55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860770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53190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see what make Flow different then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2020-02-21 9:56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6519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a:t>Azure Logic Apps yes is more about workflow through a visual designer, but you will also be able to add pieces of code, have a control on the scalability and other more advanced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9:56</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92896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have literally hundreds of integrations and support for custom integrations as well. You are able to integrate with Azure resources, database servers, SharePoint installations, Office 365, Dynamics, or third party resources like </a:t>
            </a:r>
            <a:r>
              <a:rPr lang="en-US" err="1"/>
              <a:t>gmail</a:t>
            </a:r>
            <a:r>
              <a:rPr lang="en-US"/>
              <a:t>, Twilio for text messaging or Slack for real-time communication.</a:t>
            </a:r>
          </a:p>
          <a:p>
            <a:endParaRPr lang="en-US"/>
          </a:p>
          <a:p>
            <a:r>
              <a:rPr lang="en-US"/>
              <a:t>In fact, there an internal joke saying that when you present a talk about iPaaS, the only slide that will NEVER be up to date is the connector slide… because there is always new ones.</a:t>
            </a:r>
          </a:p>
          <a:p>
            <a:endParaRPr lang="en-US"/>
          </a:p>
          <a:p>
            <a:r>
              <a:rPr lang="en-US"/>
              <a:t>Even more, today you can create custom connector. SO for example you could create a connector for your application and distribute it via the Azure Marketplace.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312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integrations and workflows are all done within a visual designer that makes it easy to integrate, but also loop and branch on decisions so that you can manage different scenarios and edge cases.</a:t>
            </a:r>
          </a:p>
          <a:p>
            <a:endParaRPr lang="en-US"/>
          </a:p>
          <a:p>
            <a:r>
              <a:rPr lang="en-US"/>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err="1"/>
              <a:t>etc</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17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1200" b="0" err="1"/>
              <a:t>center</a:t>
            </a:r>
            <a:r>
              <a:rPr lang="en-NZ" sz="1200" b="0"/>
              <a:t>.</a:t>
            </a:r>
            <a:endParaRPr lang="en-NZ" sz="1200" baseline="0"/>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9:56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9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2020-02-21 9:50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67976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show you a nice demo of an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8966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50">
                <a:latin typeface="Segoe UI"/>
                <a:cs typeface="Segoe UI"/>
              </a:rPr>
              <a:t>Now that we cover the workflows, let’s jump into something more code related with Azure Functions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2020-02-21 9:56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89250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Why should you care about Azure Function.</a:t>
            </a:r>
          </a:p>
          <a:p>
            <a:endParaRPr lang="en-CA"/>
          </a:p>
          <a:p>
            <a:r>
              <a:rPr lang="en-CA"/>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a:p>
          <a:p>
            <a:r>
              <a:rPr lang="en-CA"/>
              <a:t>- The beauty of coding these day is that there is many library available online. Why re-inventing something if it already exist? Azure function support NuGet and NPM, so you can get all the package you need. </a:t>
            </a:r>
          </a:p>
          <a:p>
            <a:endParaRPr lang="en-CA"/>
          </a:p>
          <a:p>
            <a:r>
              <a:rPr lang="en-CA"/>
              <a:t> - Of course, not all packages are external. You can </a:t>
            </a:r>
            <a:r>
              <a:rPr lang="en-CA" err="1"/>
              <a:t>easelly</a:t>
            </a:r>
            <a:r>
              <a:rPr lang="en-CA"/>
              <a:t> refer to your DLL or even run some EXE (executable) from inside your Azure Function.</a:t>
            </a:r>
          </a:p>
          <a:p>
            <a:endParaRPr lang="en-CA"/>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9:56</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649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CA"/>
              <a:t>There is so much possibilities.. I invite you to go visit the Docs at </a:t>
            </a:r>
            <a:r>
              <a:rPr lang="en-US" sz="900">
                <a:solidFill>
                  <a:schemeClr val="accent3"/>
                </a:solidFill>
              </a:rPr>
              <a:t>aka.ms/</a:t>
            </a:r>
            <a:r>
              <a:rPr lang="en-US" sz="900" err="1">
                <a:solidFill>
                  <a:schemeClr val="accent3"/>
                </a:solidFill>
              </a:rPr>
              <a:t>funcTriggers</a:t>
            </a:r>
            <a:r>
              <a:rPr lang="en-US" sz="900">
                <a:solidFill>
                  <a:schemeClr val="accent3"/>
                </a:solidFill>
              </a:rPr>
              <a:t> to know more about the Azure Function triggers</a:t>
            </a:r>
          </a:p>
          <a:p>
            <a:endParaRPr/>
          </a:p>
        </p:txBody>
      </p:sp>
    </p:spTree>
    <p:extLst>
      <p:ext uri="{BB962C8B-B14F-4D97-AF65-F5344CB8AC3E}">
        <p14:creationId xmlns:p14="http://schemas.microsoft.com/office/powerpoint/2010/main" val="184997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916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44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 talk a lot about the Azure Function now It’s time to go in a demo and see them in action.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66851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00000"/>
                </a:solidFill>
                <a:effectLst/>
                <a:latin typeface="Trebuchet MS" panose="020B0603020202020204" pitchFamily="34" charset="0"/>
              </a:rPr>
              <a:t>IF  you have time go in details, otherwise you can just mention that Logic App can be more </a:t>
            </a:r>
            <a:r>
              <a:rPr lang="en-US" b="0" i="0" err="1">
                <a:solidFill>
                  <a:srgbClr val="000000"/>
                </a:solidFill>
                <a:effectLst/>
                <a:latin typeface="Trebuchet MS" panose="020B0603020202020204" pitchFamily="34" charset="0"/>
              </a:rPr>
              <a:t>complexe</a:t>
            </a:r>
            <a:r>
              <a:rPr lang="en-US" b="0" i="0">
                <a:solidFill>
                  <a:srgbClr val="000000"/>
                </a:solidFill>
                <a:effectLst/>
                <a:latin typeface="Trebuchet MS" panose="020B0603020202020204" pitchFamily="34" charset="0"/>
              </a:rPr>
              <a:t> and event call other logic Apps.</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a:solidFill>
                  <a:srgbClr val="000000"/>
                </a:solidFill>
                <a:effectLst/>
                <a:latin typeface="Trebuchet MS" panose="020B0603020202020204" pitchFamily="34" charset="0"/>
              </a:rPr>
              <a:t>Here an Azure Logic App created by an MVP to regroup reading notes saved in an </a:t>
            </a:r>
            <a:r>
              <a:rPr lang="en-US" b="0" i="0" err="1">
                <a:solidFill>
                  <a:srgbClr val="000000"/>
                </a:solidFill>
                <a:effectLst/>
                <a:latin typeface="Trebuchet MS" panose="020B0603020202020204" pitchFamily="34" charset="0"/>
              </a:rPr>
              <a:t>eReader</a:t>
            </a:r>
            <a:r>
              <a:rPr lang="en-US" b="0" i="0">
                <a:solidFill>
                  <a:srgbClr val="000000"/>
                </a:solidFill>
                <a:effectLst/>
                <a:latin typeface="Trebuchet MS" panose="020B0603020202020204" pitchFamily="34" charset="0"/>
              </a:rPr>
              <a:t> (in this case a Kindle) to generate a blog post automatically.</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a:solidFill>
                <a:srgbClr val="000000"/>
              </a:solidFill>
              <a:effectLst/>
              <a:latin typeface="Trebuchet MS" panose="020B0603020202020204" pitchFamily="34" charset="0"/>
            </a:endParaRPr>
          </a:p>
          <a:p>
            <a:pPr algn="l">
              <a:buFont typeface="+mj-lt"/>
              <a:buAutoNum type="arabicPeriod"/>
            </a:pPr>
            <a:r>
              <a:rPr lang="en-US" b="0" i="0">
                <a:solidFill>
                  <a:srgbClr val="000000"/>
                </a:solidFill>
                <a:effectLst/>
                <a:latin typeface="Trebuchet MS" panose="020B0603020202020204" pitchFamily="34" charset="0"/>
              </a:rPr>
              <a:t>The </a:t>
            </a:r>
            <a:r>
              <a:rPr lang="en-US" b="0" i="0" err="1">
                <a:solidFill>
                  <a:srgbClr val="000000"/>
                </a:solidFill>
                <a:effectLst/>
                <a:latin typeface="Trebuchet MS" panose="020B0603020202020204" pitchFamily="34" charset="0"/>
              </a:rPr>
              <a:t>ReadingNotes</a:t>
            </a:r>
            <a:r>
              <a:rPr lang="en-US" b="0" i="0">
                <a:solidFill>
                  <a:srgbClr val="000000"/>
                </a:solidFill>
                <a:effectLst/>
                <a:latin typeface="Trebuchet MS" panose="020B0603020202020204" pitchFamily="34" charset="0"/>
              </a:rPr>
              <a:t> Builder contains:</a:t>
            </a:r>
            <a:br>
              <a:rPr lang="en-US"/>
            </a:br>
            <a:r>
              <a:rPr lang="en-US" b="0" i="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a:solidFill>
                  <a:srgbClr val="000000"/>
                </a:solidFill>
                <a:effectLst/>
                <a:latin typeface="Trebuchet MS" panose="020B0603020202020204" pitchFamily="34" charset="0"/>
              </a:rPr>
              <a:t>Delete the file in OneDrive.</a:t>
            </a:r>
          </a:p>
          <a:p>
            <a:pPr algn="l">
              <a:buFont typeface="+mj-lt"/>
              <a:buAutoNum type="arabicPeriod"/>
            </a:pPr>
            <a:r>
              <a:rPr lang="en-US" b="0" i="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a:solidFill>
                  <a:srgbClr val="000000"/>
                </a:solidFill>
                <a:effectLst/>
                <a:latin typeface="Trebuchet MS" panose="020B0603020202020204" pitchFamily="34" charset="0"/>
              </a:rPr>
              <a:t>D. Call Azure Function App responsible for converting the object in json.</a:t>
            </a:r>
          </a:p>
          <a:p>
            <a:pPr marL="742950" lvl="1" indent="-285750" algn="l">
              <a:buFont typeface="+mj-lt"/>
              <a:buAutoNum type="arabicPeriod"/>
            </a:pPr>
            <a:r>
              <a:rPr lang="en-US" b="0" i="0">
                <a:solidFill>
                  <a:srgbClr val="000000"/>
                </a:solidFill>
                <a:effectLst/>
                <a:latin typeface="Trebuchet MS" panose="020B0603020202020204" pitchFamily="34" charset="0"/>
              </a:rPr>
              <a:t>E. Saves the json object in a file in Azure blob storage.</a:t>
            </a:r>
          </a:p>
          <a:p>
            <a:pPr marL="742950" lvl="1" indent="-285750" algn="l">
              <a:buFont typeface="+mj-lt"/>
              <a:buAutoNum type="arabicPeriod"/>
            </a:pPr>
            <a:r>
              <a:rPr lang="en-US" b="0" i="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a:solidFill>
                  <a:srgbClr val="000000"/>
                </a:solidFill>
                <a:effectLst/>
                <a:latin typeface="Trebuchet MS" panose="020B0603020202020204" pitchFamily="34" charset="0"/>
              </a:rPr>
              <a:t>Update the config final.</a:t>
            </a:r>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9:56</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8090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9:51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65173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96758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78D923-ED59-0E4A-8715-4D49AA143F89}" type="slidenum">
              <a:rPr lang="en-US" smtClean="0"/>
              <a:t>33</a:t>
            </a:fld>
            <a:endParaRPr lang="en-US"/>
          </a:p>
        </p:txBody>
      </p:sp>
    </p:spTree>
    <p:extLst>
      <p:ext uri="{BB962C8B-B14F-4D97-AF65-F5344CB8AC3E}">
        <p14:creationId xmlns:p14="http://schemas.microsoft.com/office/powerpoint/2010/main" val="3351500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78D923-ED59-0E4A-8715-4D49AA143F89}" type="slidenum">
              <a:rPr lang="en-US" smtClean="0"/>
              <a:t>36</a:t>
            </a:fld>
            <a:endParaRPr lang="en-US"/>
          </a:p>
        </p:txBody>
      </p:sp>
    </p:spTree>
    <p:extLst>
      <p:ext uri="{BB962C8B-B14F-4D97-AF65-F5344CB8AC3E}">
        <p14:creationId xmlns:p14="http://schemas.microsoft.com/office/powerpoint/2010/main" val="12046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is an excellent Learning path on MS learn if you are interested to know more about how to create Serverless applications in Azure.</a:t>
            </a:r>
            <a:endParaRPr/>
          </a:p>
        </p:txBody>
      </p:sp>
    </p:spTree>
    <p:extLst>
      <p:ext uri="{BB962C8B-B14F-4D97-AF65-F5344CB8AC3E}">
        <p14:creationId xmlns:p14="http://schemas.microsoft.com/office/powerpoint/2010/main" val="900996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2020-02-21 10:53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93290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2020-02-21 10:54</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2020-02-21 9:52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9884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What we should understand in “serverless” it’s that it just mean less server… NOT no server.</a:t>
            </a:r>
          </a:p>
          <a:p>
            <a:endParaRPr lang="en-US"/>
          </a:p>
          <a:p>
            <a:r>
              <a:rPr lang="en-US"/>
              <a:t>There will always have servers, it’s just that we will be able to focus more on the code instead of the infrastructure.</a:t>
            </a:r>
          </a:p>
          <a:p>
            <a:endParaRPr lang="en-US"/>
          </a:p>
          <a:p>
            <a:r>
              <a:rPr lang="en-US"/>
              <a:t>Let me explain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9:52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9990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401537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JS">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60230" y="1363662"/>
            <a:ext cx="4182363"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886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Nodej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99567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IoT">
    <p:bg>
      <p:bgPr>
        <a:solidFill>
          <a:schemeClr val="accent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rcRect/>
          <a:stretch/>
        </p:blipFill>
        <p:spPr>
          <a:xfrm>
            <a:off x="7350586" y="1458728"/>
            <a:ext cx="4201651" cy="3972945"/>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2209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DFB63C-B456-4D6F-A287-F7B7E1290440}"/>
              </a:ext>
            </a:extLst>
          </p:cNvPr>
          <p:cNvSpPr>
            <a:spLocks noGrp="1"/>
          </p:cNvSpPr>
          <p:nvPr>
            <p:ph type="body" sz="quarter" idx="10"/>
          </p:nvPr>
        </p:nvSpPr>
        <p:spPr>
          <a:xfrm>
            <a:off x="273050" y="1668462"/>
            <a:ext cx="11812587" cy="2057400"/>
          </a:xfrm>
        </p:spPr>
        <p:txBody>
          <a:bodyPr/>
          <a:lstStyle>
            <a:lvl1pPr marL="0" indent="0">
              <a:buNone/>
              <a:defRPr sz="5400">
                <a:solidFill>
                  <a:srgbClr val="FFB900"/>
                </a:solidFill>
              </a:defRPr>
            </a:lvl1pPr>
          </a:lstStyle>
          <a:p>
            <a:pPr lvl="0"/>
            <a:endParaRPr lang="en-AU"/>
          </a:p>
        </p:txBody>
      </p:sp>
      <p:sp>
        <p:nvSpPr>
          <p:cNvPr id="6" name="Text Placeholder 5">
            <a:extLst>
              <a:ext uri="{FF2B5EF4-FFF2-40B4-BE49-F238E27FC236}">
                <a16:creationId xmlns:a16="http://schemas.microsoft.com/office/drawing/2014/main" id="{039E60A0-8616-4511-AA6F-8CC5DDBA48CE}"/>
              </a:ext>
            </a:extLst>
          </p:cNvPr>
          <p:cNvSpPr>
            <a:spLocks noGrp="1"/>
          </p:cNvSpPr>
          <p:nvPr>
            <p:ph type="body" sz="quarter" idx="11"/>
          </p:nvPr>
        </p:nvSpPr>
        <p:spPr>
          <a:xfrm>
            <a:off x="273050" y="3725862"/>
            <a:ext cx="8993188" cy="683264"/>
          </a:xfrm>
        </p:spPr>
        <p:txBody>
          <a:bodyPr/>
          <a:lstStyle>
            <a:lvl1pPr marL="0" indent="0">
              <a:buNone/>
              <a:defRPr/>
            </a:lvl1pPr>
          </a:lstStyle>
          <a:p>
            <a:pPr lvl="0"/>
            <a:r>
              <a:rPr lang="en-US"/>
              <a:t>Click to edit Master text styles</a:t>
            </a:r>
            <a:endParaRPr lang="en-AU"/>
          </a:p>
        </p:txBody>
      </p:sp>
    </p:spTree>
    <p:extLst>
      <p:ext uri="{BB962C8B-B14F-4D97-AF65-F5344CB8AC3E}">
        <p14:creationId xmlns:p14="http://schemas.microsoft.com/office/powerpoint/2010/main" val="2366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74638" y="1287463"/>
            <a:ext cx="6629400" cy="5411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7064374" y="1444624"/>
            <a:ext cx="5097463" cy="5097463"/>
          </a:xfrm>
          <a:prstGeom prst="rect">
            <a:avLst/>
          </a:prstGeom>
        </p:spPr>
      </p:pic>
    </p:spTree>
    <p:extLst>
      <p:ext uri="{BB962C8B-B14F-4D97-AF65-F5344CB8AC3E}">
        <p14:creationId xmlns:p14="http://schemas.microsoft.com/office/powerpoint/2010/main" val="103667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60375" y="1075404"/>
            <a:ext cx="11436589" cy="917575"/>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60375" y="2295525"/>
            <a:ext cx="9228138"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386784"/>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301083"/>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301083"/>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2460130"/>
            <a:ext cx="9608083" cy="683264"/>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37442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37442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3533475"/>
            <a:ext cx="9608083" cy="683264"/>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44777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44777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4606821"/>
            <a:ext cx="9608083" cy="683264"/>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52111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52111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217281" y="5685745"/>
            <a:ext cx="9608083" cy="683264"/>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4160" y="560004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4160" y="560004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25077" y="1262113"/>
            <a:ext cx="932736" cy="932603"/>
          </a:xfrm>
        </p:spPr>
        <p:txBody>
          <a:bodyPr anchor="ctr">
            <a:noAutofit/>
          </a:bodyPr>
          <a:lstStyle>
            <a:lvl1pPr marL="0" indent="0" algn="ctr">
              <a:buNone/>
              <a:defRPr sz="1071"/>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25077" y="2337197"/>
            <a:ext cx="932736" cy="932603"/>
          </a:xfrm>
        </p:spPr>
        <p:txBody>
          <a:bodyPr anchor="ctr">
            <a:noAutofit/>
          </a:bodyPr>
          <a:lstStyle>
            <a:lvl1pPr marL="0" indent="0" algn="ctr">
              <a:buNone/>
              <a:defRPr sz="1071"/>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25077" y="3412673"/>
            <a:ext cx="932736" cy="932603"/>
          </a:xfrm>
        </p:spPr>
        <p:txBody>
          <a:bodyPr anchor="ctr">
            <a:noAutofit/>
          </a:bodyPr>
          <a:lstStyle>
            <a:lvl1pPr marL="0" indent="0" algn="ctr">
              <a:buNone/>
              <a:defRPr sz="1071"/>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39236" y="4485094"/>
            <a:ext cx="932736" cy="932603"/>
          </a:xfrm>
        </p:spPr>
        <p:txBody>
          <a:bodyPr anchor="ctr">
            <a:noAutofit/>
          </a:bodyPr>
          <a:lstStyle>
            <a:lvl1pPr marL="0" indent="0" algn="ctr">
              <a:buNone/>
              <a:defRPr sz="1071"/>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39236" y="5560601"/>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231200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84106" y="2422982"/>
            <a:ext cx="9327356" cy="621580"/>
          </a:xfrm>
          <a:prstGeom prst="rect">
            <a:avLst/>
          </a:prstGeom>
          <a:noFill/>
        </p:spPr>
        <p:txBody>
          <a:bodyPr lIns="0" tIns="0" rIns="0" bIns="0" anchor="b" anchorCtr="0">
            <a:spAutoFit/>
          </a:bodyPr>
          <a:lstStyle>
            <a:lvl1pPr>
              <a:defRPr sz="4488" spc="-51"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84106" y="3481719"/>
            <a:ext cx="9327356" cy="310791"/>
          </a:xfrm>
          <a:prstGeom prst="rect">
            <a:avLst/>
          </a:prstGeo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81032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760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84990" y="-1"/>
            <a:ext cx="6351486" cy="6994526"/>
          </a:xfrm>
          <a:prstGeom prst="rect">
            <a:avLst/>
          </a:prstGeom>
        </p:spPr>
      </p:pic>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3444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51156" y="2144677"/>
            <a:ext cx="7479484" cy="91242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568592" y="1838213"/>
            <a:ext cx="2011211" cy="41005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723132" y="1838213"/>
            <a:ext cx="3713344" cy="4100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424150" y="2133700"/>
            <a:ext cx="2488803" cy="3509559"/>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648336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1063625"/>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6903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09053" y="0"/>
            <a:ext cx="9227422" cy="6994525"/>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10791"/>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7141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229389"/>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4176"/>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4176"/>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574764"/>
            <a:ext cx="9608083" cy="683264"/>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9551"/>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9551"/>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882065"/>
            <a:ext cx="9608083" cy="683264"/>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6852"/>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6852"/>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50093"/>
            <a:ext cx="932736" cy="932603"/>
          </a:xfrm>
        </p:spPr>
        <p:txBody>
          <a:bodyPr anchor="ctr">
            <a:noAutofit/>
          </a:bodyPr>
          <a:lstStyle>
            <a:lvl1pPr marL="0" indent="0" algn="ctr">
              <a:buNone/>
              <a:defRPr sz="1071"/>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43183"/>
            <a:ext cx="932736" cy="932603"/>
          </a:xfrm>
        </p:spPr>
        <p:txBody>
          <a:bodyPr anchor="ctr">
            <a:noAutofit/>
          </a:bodyPr>
          <a:lstStyle>
            <a:lvl1pPr marL="0" indent="0" algn="ctr">
              <a:buNone/>
              <a:defRPr sz="1071"/>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2697"/>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135202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1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2513-9991-4E84-B8BA-2F01B8403EA3}"/>
              </a:ext>
            </a:extLst>
          </p:cNvPr>
          <p:cNvSpPr>
            <a:spLocks noGrp="1"/>
          </p:cNvSpPr>
          <p:nvPr>
            <p:ph type="title"/>
          </p:nvPr>
        </p:nvSpPr>
        <p:spPr/>
        <p:txBody>
          <a:bodyPr>
            <a:normAutofit/>
          </a:bodyPr>
          <a:lstStyle>
            <a:lvl1pPr>
              <a:defRPr sz="3672" b="0">
                <a:solidFill>
                  <a:srgbClr val="0078D7"/>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BD5D24-B98F-4B30-9259-B3B00EA30FF4}"/>
              </a:ext>
            </a:extLst>
          </p:cNvPr>
          <p:cNvSpPr>
            <a:spLocks noGrp="1"/>
          </p:cNvSpPr>
          <p:nvPr>
            <p:ph idx="1"/>
          </p:nvPr>
        </p:nvSpPr>
        <p:spPr>
          <a:xfrm>
            <a:off x="274640" y="1212851"/>
            <a:ext cx="11887198" cy="2385268"/>
          </a:xfrm>
        </p:spPr>
        <p:txBody>
          <a:bodyPr/>
          <a:lstStyle>
            <a:lvl1pPr>
              <a:spcAft>
                <a:spcPts val="612"/>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CF3415-229D-4C18-8C05-8F7C5589BC61}"/>
              </a:ext>
            </a:extLst>
          </p:cNvPr>
          <p:cNvSpPr>
            <a:spLocks noGrp="1"/>
          </p:cNvSpPr>
          <p:nvPr>
            <p:ph type="dt" sz="half" idx="10"/>
          </p:nvPr>
        </p:nvSpPr>
        <p:spPr/>
        <p:txBody>
          <a:bodyPr/>
          <a:lstStyle/>
          <a:p>
            <a:fld id="{BBEF2191-3D73-4D9E-A975-5FEA4EDCD353}" type="datetimeFigureOut">
              <a:rPr lang="en-US" smtClean="0"/>
              <a:t>2020-02-21</a:t>
            </a:fld>
            <a:endParaRPr lang="en-US"/>
          </a:p>
        </p:txBody>
      </p:sp>
      <p:sp>
        <p:nvSpPr>
          <p:cNvPr id="6" name="Slide Number Placeholder 5">
            <a:extLst>
              <a:ext uri="{FF2B5EF4-FFF2-40B4-BE49-F238E27FC236}">
                <a16:creationId xmlns:a16="http://schemas.microsoft.com/office/drawing/2014/main" id="{C89FC461-84B3-4CA7-856E-F58039798B0A}"/>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400821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495457"/>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852564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61B3-0901-486E-8A1C-9972AA565A1B}"/>
              </a:ext>
            </a:extLst>
          </p:cNvPr>
          <p:cNvSpPr>
            <a:spLocks noGrp="1"/>
          </p:cNvSpPr>
          <p:nvPr>
            <p:ph type="title"/>
          </p:nvPr>
        </p:nvSpPr>
        <p:spPr>
          <a:xfrm>
            <a:off x="848530" y="1743775"/>
            <a:ext cx="10726460" cy="2909528"/>
          </a:xfrm>
        </p:spPr>
        <p:txBody>
          <a:bodyPr anchor="b">
            <a:normAutofit/>
          </a:bodyPr>
          <a:lstStyle>
            <a:lvl1pPr>
              <a:defRPr sz="4080">
                <a:solidFill>
                  <a:srgbClr val="0078D7"/>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FAB72D8-82A0-4EE5-8AA0-DCCD393E7ECB}"/>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94F20-064B-49E3-AE2A-8F97C4A436B8}"/>
              </a:ext>
            </a:extLst>
          </p:cNvPr>
          <p:cNvSpPr>
            <a:spLocks noGrp="1"/>
          </p:cNvSpPr>
          <p:nvPr>
            <p:ph type="dt" sz="half" idx="10"/>
          </p:nvPr>
        </p:nvSpPr>
        <p:spPr/>
        <p:txBody>
          <a:bodyPr/>
          <a:lstStyle/>
          <a:p>
            <a:fld id="{BBEF2191-3D73-4D9E-A975-5FEA4EDCD353}" type="datetimeFigureOut">
              <a:rPr lang="en-US" smtClean="0"/>
              <a:t>2020-02-21</a:t>
            </a:fld>
            <a:endParaRPr lang="en-US"/>
          </a:p>
        </p:txBody>
      </p:sp>
      <p:sp>
        <p:nvSpPr>
          <p:cNvPr id="5" name="Footer Placeholder 4">
            <a:extLst>
              <a:ext uri="{FF2B5EF4-FFF2-40B4-BE49-F238E27FC236}">
                <a16:creationId xmlns:a16="http://schemas.microsoft.com/office/drawing/2014/main" id="{9FB7F467-C336-489A-80F4-645472F7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2B308-6AF7-4FF3-B020-239423AD6456}"/>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130542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0D2F3BC-1C55-471D-B9AA-7F23E87BBB3C}"/>
              </a:ext>
            </a:extLst>
          </p:cNvPr>
          <p:cNvSpPr>
            <a:spLocks noGrp="1"/>
          </p:cNvSpPr>
          <p:nvPr>
            <p:ph sz="quarter" idx="10"/>
          </p:nvPr>
        </p:nvSpPr>
        <p:spPr>
          <a:xfrm>
            <a:off x="274638" y="1212850"/>
            <a:ext cx="118872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676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D1FFFCD9-D49A-483D-82E9-0C04A9048710}"/>
              </a:ext>
            </a:extLst>
          </p:cNvPr>
          <p:cNvSpPr>
            <a:spLocks noGrp="1"/>
          </p:cNvSpPr>
          <p:nvPr>
            <p:ph sz="quarter" idx="12"/>
          </p:nvPr>
        </p:nvSpPr>
        <p:spPr>
          <a:xfrm>
            <a:off x="274638"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7">
            <a:extLst>
              <a:ext uri="{FF2B5EF4-FFF2-40B4-BE49-F238E27FC236}">
                <a16:creationId xmlns:a16="http://schemas.microsoft.com/office/drawing/2014/main" id="{8448E647-1C03-472C-B4FE-4828307565EE}"/>
              </a:ext>
            </a:extLst>
          </p:cNvPr>
          <p:cNvSpPr>
            <a:spLocks noGrp="1"/>
          </p:cNvSpPr>
          <p:nvPr>
            <p:ph sz="quarter" idx="13"/>
          </p:nvPr>
        </p:nvSpPr>
        <p:spPr>
          <a:xfrm>
            <a:off x="6675439"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620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24" r:id="rId2"/>
    <p:sldLayoutId id="2147484500" r:id="rId3"/>
    <p:sldLayoutId id="2147484501" r:id="rId4"/>
    <p:sldLayoutId id="2147484525" r:id="rId5"/>
    <p:sldLayoutId id="2147484526" r:id="rId6"/>
    <p:sldLayoutId id="2147484504" r:id="rId7"/>
    <p:sldLayoutId id="2147484508" r:id="rId8"/>
    <p:sldLayoutId id="2147484515" r:id="rId9"/>
    <p:sldLayoutId id="2147484516" r:id="rId10"/>
    <p:sldLayoutId id="2147484517" r:id="rId11"/>
    <p:sldLayoutId id="2147484518" r:id="rId12"/>
    <p:sldLayoutId id="2147484519" r:id="rId13"/>
    <p:sldLayoutId id="2147484527" r:id="rId14"/>
    <p:sldLayoutId id="2147484528" r:id="rId15"/>
    <p:sldLayoutId id="2147484529" r:id="rId16"/>
    <p:sldLayoutId id="2147484510" r:id="rId17"/>
    <p:sldLayoutId id="2147484530" r:id="rId18"/>
    <p:sldLayoutId id="2147484521" r:id="rId19"/>
    <p:sldLayoutId id="2147484522" r:id="rId20"/>
    <p:sldLayoutId id="2147484511" r:id="rId21"/>
    <p:sldLayoutId id="2147484513" r:id="rId22"/>
    <p:sldLayoutId id="2147484520" r:id="rId23"/>
    <p:sldLayoutId id="2147484514"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0" r:id="rId34"/>
    <p:sldLayoutId id="2147484541" r:id="rId35"/>
    <p:sldLayoutId id="214748454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18/10/relationships/comments" Target="../comments/modernCommen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5.png"/><Relationship Id="rId3" Type="http://schemas.openxmlformats.org/officeDocument/2006/relationships/hyperlink" Target="https://azure.microsoft.com/en-us/services/cosmos-db/" TargetMode="External"/><Relationship Id="rId7" Type="http://schemas.openxmlformats.org/officeDocument/2006/relationships/image" Target="../media/image32.png"/><Relationship Id="rId12" Type="http://schemas.openxmlformats.org/officeDocument/2006/relationships/hyperlink" Target="https://azure.microsoft.com/en-us/services/event-grid/" TargetMode="External"/><Relationship Id="rId17"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https://azure.microsoft.com/en-us/services/storage/?v=16.50" TargetMode="External"/><Relationship Id="rId11" Type="http://schemas.openxmlformats.org/officeDocument/2006/relationships/image" Target="../media/image34.png"/><Relationship Id="rId5" Type="http://schemas.microsoft.com/office/2007/relationships/hdphoto" Target="../media/hdphoto1.wdp"/><Relationship Id="rId15" Type="http://schemas.openxmlformats.org/officeDocument/2006/relationships/image" Target="../media/image36.png"/><Relationship Id="rId10" Type="http://schemas.openxmlformats.org/officeDocument/2006/relationships/hyperlink" Target="https://azure.microsoft.com/en-us/services/stream-analytics/" TargetMode="External"/><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azure.microsoft.com/en-us/services/event-grid/" TargetMode="External"/><Relationship Id="rId3" Type="http://schemas.openxmlformats.org/officeDocument/2006/relationships/image" Target="../media/image37.png"/><Relationship Id="rId7" Type="http://schemas.openxmlformats.org/officeDocument/2006/relationships/hyperlink" Target="https://azure.microsoft.com/en-us/services/storage/?v=16.50" TargetMode="External"/><Relationship Id="rId12" Type="http://schemas.openxmlformats.org/officeDocument/2006/relationships/image" Target="../media/image34.png"/><Relationship Id="rId2" Type="http://schemas.openxmlformats.org/officeDocument/2006/relationships/notesSlide" Target="../notesSlides/notesSlide14.xml"/><Relationship Id="rId16" Type="http://schemas.openxmlformats.org/officeDocument/2006/relationships/image" Target="../media/image36.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31.png"/><Relationship Id="rId15" Type="http://schemas.openxmlformats.org/officeDocument/2006/relationships/hyperlink" Target="https://azure.microsoft.com/en-us/services/active-directory/" TargetMode="External"/><Relationship Id="rId10" Type="http://schemas.openxmlformats.org/officeDocument/2006/relationships/image" Target="../media/image33.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microsoft.com/office/2018/10/relationships/comments" Target="../comments/modernComment9.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notesSlide" Target="../notesSlides/notesSlide19.xml"/><Relationship Id="rId16"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microsoft.com/office/2018/10/relationships/comments" Target="../comments/modernComment10.xml"/><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microsoft.com/office/2018/10/relationships/comments" Target="../comments/modernComment11.xml"/><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microsoft.com/office/2018/10/relationships/comments" Target="../comments/modernCommen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ctions/cache" TargetMode="External"/><Relationship Id="rId2" Type="http://schemas.openxmlformats.org/officeDocument/2006/relationships/hyperlink" Target="https://github.com/actions/checkout" TargetMode="External"/><Relationship Id="rId1" Type="http://schemas.openxmlformats.org/officeDocument/2006/relationships/slideLayout" Target="../slideLayouts/slideLayout34.xml"/><Relationship Id="rId6" Type="http://schemas.openxmlformats.org/officeDocument/2006/relationships/image" Target="../media/image69.tiff"/><Relationship Id="rId5" Type="http://schemas.openxmlformats.org/officeDocument/2006/relationships/hyperlink" Target="https://github.com/marketplace?type=actions" TargetMode="External"/><Relationship Id="rId4" Type="http://schemas.openxmlformats.org/officeDocument/2006/relationships/hyperlink" Target="https://github.com/actions/javascript-action" TargetMode="Externa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0.png"/><Relationship Id="rId1" Type="http://schemas.openxmlformats.org/officeDocument/2006/relationships/slideLayout" Target="../slideLayouts/slideLayout3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microsoft.com/office/2018/10/relationships/comments" Target="../comments/modernComment5.xml"/><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microsoft.com/office/2018/10/relationships/comments" Target="../comments/modernComment6.xml"/><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microsoft.com/office/2018/10/relationships/comments" Target="../comments/modernComment7.xml"/><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9143936" cy="1828786"/>
          </a:xfrm>
        </p:spPr>
        <p:txBody>
          <a:bodyPr/>
          <a:lstStyle/>
          <a:p>
            <a:r>
              <a:rPr lang="en-US" sz="4400" b="1" dirty="0"/>
              <a:t>GitHub to Azure Serverless Automatically</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1828007"/>
          </a:xfrm>
        </p:spPr>
        <p:txBody>
          <a:bodyPr vert="horz" wrap="square" lIns="164592" tIns="109728" rIns="164592" bIns="109728" rtlCol="0" anchor="t">
            <a:noAutofit/>
          </a:bodyPr>
          <a:lstStyle/>
          <a:p>
            <a:r>
              <a:rPr lang="en-US" dirty="0"/>
              <a:t>Frank Boucher</a:t>
            </a:r>
            <a:endParaRPr lang="en-US" dirty="0">
              <a:solidFill>
                <a:schemeClr val="tx1"/>
              </a:solidFill>
            </a:endParaRPr>
          </a:p>
          <a:p>
            <a:r>
              <a:rPr lang="en-US" sz="2000" i="1" dirty="0"/>
              <a:t>Cloud Advocate</a:t>
            </a:r>
          </a:p>
          <a:p>
            <a:endParaRPr lang="en-US" sz="2000" i="1" dirty="0">
              <a:cs typeface="Segoe UI Semilight"/>
            </a:endParaRPr>
          </a:p>
          <a:p>
            <a:r>
              <a:rPr lang="en-US" sz="2000" i="1" dirty="0">
                <a:cs typeface="Segoe UI Semilight"/>
              </a:rPr>
              <a:t>@fboucheros</a:t>
            </a:r>
          </a:p>
        </p:txBody>
      </p:sp>
      <p:pic>
        <p:nvPicPr>
          <p:cNvPr id="10" name="Picture 9">
            <a:extLst>
              <a:ext uri="{FF2B5EF4-FFF2-40B4-BE49-F238E27FC236}">
                <a16:creationId xmlns:a16="http://schemas.microsoft.com/office/drawing/2014/main" id="{09B0A243-8640-4436-981A-F114328D3C97}"/>
              </a:ext>
            </a:extLst>
          </p:cNvPr>
          <p:cNvPicPr>
            <a:picLocks noChangeAspect="1"/>
          </p:cNvPicPr>
          <p:nvPr/>
        </p:nvPicPr>
        <p:blipFill>
          <a:blip r:embed="rId3"/>
          <a:stretch>
            <a:fillRect/>
          </a:stretch>
        </p:blipFill>
        <p:spPr>
          <a:xfrm>
            <a:off x="447736" y="5435113"/>
            <a:ext cx="305963" cy="305963"/>
          </a:xfrm>
          <a:prstGeom prst="rect">
            <a:avLst/>
          </a:prstGeom>
        </p:spPr>
      </p:pic>
      <p:pic>
        <p:nvPicPr>
          <p:cNvPr id="11" name="Picture 10">
            <a:extLst>
              <a:ext uri="{FF2B5EF4-FFF2-40B4-BE49-F238E27FC236}">
                <a16:creationId xmlns:a16="http://schemas.microsoft.com/office/drawing/2014/main" id="{7400DE8C-8A6F-416D-ADE6-4BAF12A05C57}"/>
              </a:ext>
            </a:extLst>
          </p:cNvPr>
          <p:cNvPicPr>
            <a:picLocks noChangeAspect="1"/>
          </p:cNvPicPr>
          <p:nvPr/>
        </p:nvPicPr>
        <p:blipFill>
          <a:blip r:embed="rId4"/>
          <a:stretch>
            <a:fillRect/>
          </a:stretch>
        </p:blipFill>
        <p:spPr>
          <a:xfrm>
            <a:off x="1675836" y="5429189"/>
            <a:ext cx="307857" cy="307857"/>
          </a:xfrm>
          <a:prstGeom prst="rect">
            <a:avLst/>
          </a:prstGeom>
          <a:noFill/>
        </p:spPr>
      </p:pic>
      <p:pic>
        <p:nvPicPr>
          <p:cNvPr id="12" name="Picture 11">
            <a:extLst>
              <a:ext uri="{FF2B5EF4-FFF2-40B4-BE49-F238E27FC236}">
                <a16:creationId xmlns:a16="http://schemas.microsoft.com/office/drawing/2014/main" id="{83ADFA37-D0A0-4B04-A6FC-21BEC2741B6C}"/>
              </a:ext>
            </a:extLst>
          </p:cNvPr>
          <p:cNvPicPr>
            <a:picLocks noChangeAspect="1"/>
          </p:cNvPicPr>
          <p:nvPr/>
        </p:nvPicPr>
        <p:blipFill>
          <a:blip r:embed="rId5"/>
          <a:stretch>
            <a:fillRect/>
          </a:stretch>
        </p:blipFill>
        <p:spPr>
          <a:xfrm>
            <a:off x="1215141" y="5391166"/>
            <a:ext cx="383902" cy="383902"/>
          </a:xfrm>
          <a:prstGeom prst="rect">
            <a:avLst/>
          </a:prstGeom>
          <a:noFill/>
        </p:spPr>
      </p:pic>
      <p:pic>
        <p:nvPicPr>
          <p:cNvPr id="1026" name="Picture 2">
            <a:extLst>
              <a:ext uri="{FF2B5EF4-FFF2-40B4-BE49-F238E27FC236}">
                <a16:creationId xmlns:a16="http://schemas.microsoft.com/office/drawing/2014/main" id="{689F24AA-559B-4292-81B7-0F77A3BCC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91" y="5429189"/>
            <a:ext cx="307857" cy="30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4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206" y="4131137"/>
            <a:ext cx="2719376"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Event-driven/ instant scale</a:t>
            </a:r>
          </a:p>
        </p:txBody>
      </p:sp>
      <p:sp>
        <p:nvSpPr>
          <p:cNvPr id="61" name="TextBox 60"/>
          <p:cNvSpPr txBox="1"/>
          <p:nvPr/>
        </p:nvSpPr>
        <p:spPr>
          <a:xfrm>
            <a:off x="8589399" y="4131136"/>
            <a:ext cx="2504256" cy="66133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Micro-billing</a:t>
            </a:r>
          </a:p>
        </p:txBody>
      </p:sp>
      <p:sp>
        <p:nvSpPr>
          <p:cNvPr id="60" name="TextBox 59"/>
          <p:cNvSpPr txBox="1"/>
          <p:nvPr/>
        </p:nvSpPr>
        <p:spPr>
          <a:xfrm>
            <a:off x="1344817" y="4131137"/>
            <a:ext cx="2631569"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Abstraction </a:t>
            </a:r>
            <a:br>
              <a:rPr lang="en-US" sz="2448" kern="0">
                <a:gradFill>
                  <a:gsLst>
                    <a:gs pos="7080">
                      <a:schemeClr val="accent1"/>
                    </a:gs>
                    <a:gs pos="23009">
                      <a:schemeClr val="accent1"/>
                    </a:gs>
                  </a:gsLst>
                  <a:lin ang="5400000" scaled="1"/>
                </a:gradFill>
                <a:cs typeface="Segoe UI"/>
              </a:rPr>
            </a:br>
            <a:r>
              <a:rPr lang="en-US" sz="2448" kern="0">
                <a:gradFill>
                  <a:gsLst>
                    <a:gs pos="7080">
                      <a:schemeClr val="accent1"/>
                    </a:gs>
                    <a:gs pos="23009">
                      <a:schemeClr val="accent1"/>
                    </a:gs>
                  </a:gsLst>
                  <a:lin ang="5400000" scaled="1"/>
                </a:gradFill>
                <a:cs typeface="Segoe UI"/>
              </a:rPr>
              <a:t>of servers</a:t>
            </a:r>
          </a:p>
        </p:txBody>
      </p:sp>
      <p:sp>
        <p:nvSpPr>
          <p:cNvPr id="3" name="Title 2"/>
          <p:cNvSpPr>
            <a:spLocks noGrp="1"/>
          </p:cNvSpPr>
          <p:nvPr>
            <p:ph type="title"/>
          </p:nvPr>
        </p:nvSpPr>
        <p:spPr/>
        <p:txBody>
          <a:bodyPr>
            <a:normAutofit fontScale="90000"/>
          </a:bodyPr>
          <a:lstStyle/>
          <a:p>
            <a:r>
              <a:rPr lang="en-US"/>
              <a:t>What is Serverless?</a:t>
            </a:r>
            <a:br>
              <a:rPr lang="en-US"/>
            </a:br>
            <a:endParaRPr lang="en-US"/>
          </a:p>
        </p:txBody>
      </p:sp>
      <p:grpSp>
        <p:nvGrpSpPr>
          <p:cNvPr id="20" name="Group 19"/>
          <p:cNvGrpSpPr/>
          <p:nvPr/>
        </p:nvGrpSpPr>
        <p:grpSpPr>
          <a:xfrm>
            <a:off x="8982031" y="2349671"/>
            <a:ext cx="1718990" cy="1718990"/>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6157" y="3278268"/>
              <a:ext cx="454372" cy="461621"/>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dirty="0">
                  <a:solidFill>
                    <a:schemeClr val="accent1"/>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423398" y="2349671"/>
            <a:ext cx="1718990" cy="1718990"/>
            <a:chOff x="5423171" y="2349343"/>
            <a:chExt cx="1719478" cy="1719478"/>
          </a:xfrm>
          <a:solidFill>
            <a:schemeClr val="accent1"/>
          </a:solidFill>
        </p:grpSpPr>
        <p:sp>
          <p:nvSpPr>
            <p:cNvPr id="195" name="Oval 194"/>
            <p:cNvSpPr/>
            <p:nvPr/>
          </p:nvSpPr>
          <p:spPr bwMode="auto">
            <a:xfrm>
              <a:off x="5423171" y="2349343"/>
              <a:ext cx="1719478" cy="1719478"/>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grpSp>
      <p:grpSp>
        <p:nvGrpSpPr>
          <p:cNvPr id="30" name="Group 29"/>
          <p:cNvGrpSpPr/>
          <p:nvPr/>
        </p:nvGrpSpPr>
        <p:grpSpPr>
          <a:xfrm>
            <a:off x="1801106" y="2349671"/>
            <a:ext cx="1718990" cy="1718990"/>
            <a:chOff x="1799852" y="2349343"/>
            <a:chExt cx="1719478" cy="1719478"/>
          </a:xfrm>
          <a:solidFill>
            <a:schemeClr val="accent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720540" y="2377084"/>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00" b="1" dirty="0">
                  <a:solidFill>
                    <a:schemeClr val="bg1"/>
                  </a:soli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ea typeface="Times New Roman" panose="02020603050405020304" pitchFamily="18" charset="0"/>
                </a:rPr>
                <a:t>Execute your code based on events you specify</a:t>
              </a:r>
              <a:endParaRPr lang="en-US" sz="2040" dirty="0">
                <a:solidFill>
                  <a:schemeClr val="bg1"/>
                </a:soli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 name="Picture 15">
            <a:extLst>
              <a:ext uri="{FF2B5EF4-FFF2-40B4-BE49-F238E27FC236}">
                <a16:creationId xmlns:a16="http://schemas.microsoft.com/office/drawing/2014/main" id="{5DE7BC83-2AB0-4D00-A89C-FE6DDDD90D12}"/>
              </a:ext>
            </a:extLst>
          </p:cNvPr>
          <p:cNvPicPr>
            <a:picLocks noChangeAspect="1"/>
          </p:cNvPicPr>
          <p:nvPr/>
        </p:nvPicPr>
        <p:blipFill>
          <a:blip r:embed="rId3"/>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6950BFC3-D8DA-4A85-94F7-54DA5524770B}">
      <p188:commentRel xmlns:p188="http://schemas.microsoft.com/office/powerpoint/2018/8/main" xmlns=""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346613" y="2354426"/>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424877" y="2354426"/>
            <a:ext cx="2793361" cy="2010742"/>
            <a:chOff x="6265951" y="2389036"/>
            <a:chExt cx="2794154" cy="2011312"/>
          </a:xfrm>
          <a:solidFill>
            <a:schemeClr val="accent3">
              <a:lumMod val="40000"/>
              <a:lumOff val="60000"/>
            </a:schemeClr>
          </a:solidFill>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2"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26" y="2558751"/>
              <a:ext cx="499173" cy="273355"/>
              <a:chOff x="7712710" y="2866532"/>
              <a:chExt cx="900970" cy="493385"/>
            </a:xfrm>
            <a:grpFill/>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pic>
        <p:nvPicPr>
          <p:cNvPr id="25" name="Picture 24">
            <a:extLst>
              <a:ext uri="{FF2B5EF4-FFF2-40B4-BE49-F238E27FC236}">
                <a16:creationId xmlns:a16="http://schemas.microsoft.com/office/drawing/2014/main" id="{DE9E8448-B083-420E-A44C-3AB792E40663}"/>
              </a:ext>
            </a:extLst>
          </p:cNvPr>
          <p:cNvPicPr>
            <a:picLocks noChangeAspect="1"/>
          </p:cNvPicPr>
          <p:nvPr/>
        </p:nvPicPr>
        <p:blipFill>
          <a:blip r:embed="rId3"/>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99264" y="1582874"/>
            <a:ext cx="8635912" cy="4787675"/>
          </a:xfrm>
          <a:prstGeom prst="rect">
            <a:avLst/>
          </a:prstGeom>
          <a:solidFill>
            <a:schemeClr val="bg1"/>
          </a:solid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00" b="1" dirty="0">
                <a:solidFill>
                  <a:schemeClr val="tx1"/>
                </a:solidFill>
                <a:latin typeface="Segoe UI"/>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734338" y="2399648"/>
            <a:ext cx="2793360" cy="2010742"/>
            <a:chOff x="6265951" y="2389036"/>
            <a:chExt cx="2794153" cy="2011312"/>
          </a:xfrm>
          <a:solidFill>
            <a:schemeClr val="accent3">
              <a:lumMod val="40000"/>
              <a:lumOff val="60000"/>
            </a:schemeClr>
          </a:solidFill>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26" y="2558751"/>
              <a:ext cx="499173" cy="273355"/>
              <a:chOff x="7712710" y="2866532"/>
              <a:chExt cx="900970" cy="493385"/>
            </a:xfrm>
            <a:grpFill/>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96025" y="5127497"/>
            <a:ext cx="8447919" cy="1137198"/>
            <a:chOff x="3436888" y="5127954"/>
            <a:chExt cx="8450326" cy="1137519"/>
          </a:xfrm>
          <a:solidFill>
            <a:schemeClr val="accent3">
              <a:lumMod val="40000"/>
              <a:lumOff val="60000"/>
            </a:schemeClr>
          </a:solidFill>
        </p:grpSpPr>
        <p:sp>
          <p:nvSpPr>
            <p:cNvPr id="42" name="Rectangle 41">
              <a:extLst>
                <a:ext uri="{FF2B5EF4-FFF2-40B4-BE49-F238E27FC236}">
                  <a16:creationId xmlns:a16="http://schemas.microsoft.com/office/drawing/2014/main" id="{C27DB582-E2CB-4FDD-9834-6E76CDF87247}"/>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75000"/>
            </a:blip>
            <a:stretch>
              <a:fillRect/>
            </a:stretch>
          </p:blipFill>
          <p:spPr>
            <a:xfrm>
              <a:off x="5286148" y="5693269"/>
              <a:ext cx="489933" cy="424740"/>
            </a:xfrm>
            <a:prstGeom prst="rect">
              <a:avLst/>
            </a:prstGeom>
            <a:noFill/>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83806" y="2399648"/>
            <a:ext cx="2793360" cy="2010742"/>
            <a:chOff x="9093048" y="2389036"/>
            <a:chExt cx="2794153" cy="2011312"/>
          </a:xfrm>
          <a:solidFill>
            <a:schemeClr val="accent3">
              <a:lumMod val="40000"/>
              <a:lumOff val="60000"/>
            </a:schemeClr>
          </a:solidFill>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ln>
              <a:solidFill>
                <a:schemeClr val="bg1"/>
              </a:solidFill>
            </a:ln>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584872" y="2399648"/>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69" name="Picture 68">
            <a:extLst>
              <a:ext uri="{FF2B5EF4-FFF2-40B4-BE49-F238E27FC236}">
                <a16:creationId xmlns:a16="http://schemas.microsoft.com/office/drawing/2014/main" id="{DF34221D-3DF3-4024-9F50-D1F172CF0575}"/>
              </a:ext>
            </a:extLst>
          </p:cNvPr>
          <p:cNvPicPr>
            <a:picLocks noChangeAspect="1"/>
          </p:cNvPicPr>
          <p:nvPr/>
        </p:nvPicPr>
        <p:blipFill>
          <a:blip r:embed="rId17"/>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14408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Azure serverless platform components</a:t>
            </a:r>
          </a:p>
        </p:txBody>
      </p:sp>
      <p:sp>
        <p:nvSpPr>
          <p:cNvPr id="16" name="Rectangle 15"/>
          <p:cNvSpPr/>
          <p:nvPr/>
        </p:nvSpPr>
        <p:spPr bwMode="auto">
          <a:xfrm>
            <a:off x="3340911" y="1582874"/>
            <a:ext cx="8635912" cy="4787675"/>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2046" y="2399648"/>
            <a:ext cx="2773109" cy="2010742"/>
            <a:chOff x="6265951" y="2389036"/>
            <a:chExt cx="2794153" cy="2011312"/>
          </a:xfrm>
        </p:grpSpPr>
        <p:sp>
          <p:nvSpPr>
            <p:cNvPr id="58" name="Rectangle 57"/>
            <p:cNvSpPr/>
            <p:nvPr/>
          </p:nvSpPr>
          <p:spPr bwMode="auto">
            <a:xfrm>
              <a:off x="6265951" y="2389036"/>
              <a:ext cx="2794153" cy="605665"/>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21" name="Group 20"/>
            <p:cNvGrpSpPr/>
            <p:nvPr/>
          </p:nvGrpSpPr>
          <p:grpSpPr>
            <a:xfrm>
              <a:off x="6478726" y="2558751"/>
              <a:ext cx="499173" cy="273355"/>
              <a:chOff x="7712710" y="2866532"/>
              <a:chExt cx="900970" cy="493385"/>
            </a:xfrm>
          </p:grpSpPr>
          <p:sp>
            <p:nvSpPr>
              <p:cNvPr id="2" name="Rectangle 1"/>
              <p:cNvSpPr/>
              <p:nvPr/>
            </p:nvSpPr>
            <p:spPr bwMode="auto">
              <a:xfrm>
                <a:off x="8088848" y="2869853"/>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grpSp>
      </p:grpSp>
      <p:grpSp>
        <p:nvGrpSpPr>
          <p:cNvPr id="9" name="Group 8">
            <a:extLst>
              <a:ext uri="{FF2B5EF4-FFF2-40B4-BE49-F238E27FC236}">
                <a16:creationId xmlns:a16="http://schemas.microsoft.com/office/drawing/2014/main" id="{01C07370-93F9-4248-84DE-5EDFA8FEBCB5}"/>
              </a:ext>
            </a:extLst>
          </p:cNvPr>
          <p:cNvGrpSpPr/>
          <p:nvPr/>
        </p:nvGrpSpPr>
        <p:grpSpPr>
          <a:xfrm>
            <a:off x="467391" y="1582874"/>
            <a:ext cx="2638675" cy="478767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IDE</a:t>
              </a:r>
              <a:r>
                <a:rPr lang="en-US" sz="2040" kern="0">
                  <a:gradFill>
                    <a:gsLst>
                      <a:gs pos="27434">
                        <a:schemeClr val="accent2"/>
                      </a:gs>
                      <a:gs pos="72000">
                        <a:schemeClr val="accent2"/>
                      </a:gs>
                    </a:gsLst>
                    <a:lin ang="5400000" scaled="0"/>
                  </a:gradFill>
                  <a:latin typeface="Segoe UI"/>
                  <a:cs typeface="Segoe UI" pitchFamily="34" charset="0"/>
                </a:rPr>
                <a:t> </a:t>
              </a:r>
              <a:r>
                <a:rPr lang="en-US" sz="2040" kern="0">
                  <a:solidFill>
                    <a:schemeClr val="bg2"/>
                  </a:solidFill>
                  <a:latin typeface="Segoe UI"/>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451" y="2399648"/>
            <a:ext cx="2762052" cy="2010742"/>
            <a:chOff x="9093047" y="2389036"/>
            <a:chExt cx="2794154" cy="2011312"/>
          </a:xfrm>
          <a:solidFill>
            <a:schemeClr val="accent3">
              <a:lumMod val="40000"/>
              <a:lumOff val="60000"/>
            </a:schemeClr>
          </a:solidFill>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7"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46770" y="2399648"/>
            <a:ext cx="2773109" cy="2010742"/>
            <a:chOff x="3436883" y="2389036"/>
            <a:chExt cx="2794153" cy="2011312"/>
          </a:xfrm>
          <a:solidFill>
            <a:schemeClr val="accent3">
              <a:lumMod val="40000"/>
              <a:lumOff val="60000"/>
            </a:schemeClr>
          </a:solidFill>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49" y="2531117"/>
              <a:ext cx="481499" cy="321504"/>
              <a:chOff x="6795675" y="2984792"/>
              <a:chExt cx="651897" cy="435283"/>
            </a:xfrm>
            <a:grp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3" rIns="91388" bIns="45693" numCol="1" anchor="t" anchorCtr="0" compatLnSpc="1">
                <a:prstTxWarp prst="textNoShape">
                  <a:avLst/>
                </a:prstTxWarp>
              </a:bodyPr>
              <a:lstStyle/>
              <a:p>
                <a:pPr defTabSz="932055">
                  <a:defRPr/>
                </a:pPr>
                <a:endParaRPr lang="en-US" sz="2040">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39"/>
                <a:ext cx="141873" cy="271582"/>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39"/>
                <a:ext cx="141873" cy="271582"/>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26434" y="2434913"/>
            <a:ext cx="854850"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40" b="1">
                <a:solidFill>
                  <a:srgbClr val="FFFFFF"/>
                </a:solidFill>
                <a:latin typeface="Segoe UI"/>
              </a:rPr>
              <a:t>&lt;/&gt;</a:t>
            </a:r>
          </a:p>
        </p:txBody>
      </p:sp>
      <p:grpSp>
        <p:nvGrpSpPr>
          <p:cNvPr id="60" name="Group 59">
            <a:extLst>
              <a:ext uri="{FF2B5EF4-FFF2-40B4-BE49-F238E27FC236}">
                <a16:creationId xmlns:a16="http://schemas.microsoft.com/office/drawing/2014/main" id="{E390843A-AEE5-4F78-B9EA-611D26ABD087}"/>
              </a:ext>
            </a:extLst>
          </p:cNvPr>
          <p:cNvGrpSpPr/>
          <p:nvPr/>
        </p:nvGrpSpPr>
        <p:grpSpPr>
          <a:xfrm>
            <a:off x="3420470" y="5100615"/>
            <a:ext cx="8447919" cy="1137198"/>
            <a:chOff x="3436888" y="5127954"/>
            <a:chExt cx="8450326" cy="1137519"/>
          </a:xfrm>
          <a:solidFill>
            <a:schemeClr val="accent3">
              <a:lumMod val="40000"/>
              <a:lumOff val="60000"/>
            </a:schemeClr>
          </a:solidFill>
        </p:grpSpPr>
        <p:sp>
          <p:nvSpPr>
            <p:cNvPr id="63" name="Rectangle 62">
              <a:extLst>
                <a:ext uri="{FF2B5EF4-FFF2-40B4-BE49-F238E27FC236}">
                  <a16:creationId xmlns:a16="http://schemas.microsoft.com/office/drawing/2014/main" id="{774BCFCC-10B3-4937-903E-64896E2704AA}"/>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64" name="Rectangle 63">
              <a:extLst>
                <a:ext uri="{FF2B5EF4-FFF2-40B4-BE49-F238E27FC236}">
                  <a16:creationId xmlns:a16="http://schemas.microsoft.com/office/drawing/2014/main" id="{899ABF54-14D6-4AC4-A200-10C0C38496FA}"/>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65" name="Rectangle 64">
              <a:extLst>
                <a:ext uri="{FF2B5EF4-FFF2-40B4-BE49-F238E27FC236}">
                  <a16:creationId xmlns:a16="http://schemas.microsoft.com/office/drawing/2014/main" id="{C765F826-874D-4F79-A156-3591A287363D}"/>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69" name="Rectangle 68">
              <a:extLst>
                <a:ext uri="{FF2B5EF4-FFF2-40B4-BE49-F238E27FC236}">
                  <a16:creationId xmlns:a16="http://schemas.microsoft.com/office/drawing/2014/main" id="{66B59588-E391-48B8-9BB6-BB471AC3BB40}"/>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70" name="Rectangle 69">
              <a:extLst>
                <a:ext uri="{FF2B5EF4-FFF2-40B4-BE49-F238E27FC236}">
                  <a16:creationId xmlns:a16="http://schemas.microsoft.com/office/drawing/2014/main" id="{AB16068F-8725-484E-BDF6-D2C8F603C413}"/>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Security</a:t>
              </a:r>
            </a:p>
          </p:txBody>
        </p:sp>
        <p:sp>
          <p:nvSpPr>
            <p:cNvPr id="90" name="Rectangle 89">
              <a:extLst>
                <a:ext uri="{FF2B5EF4-FFF2-40B4-BE49-F238E27FC236}">
                  <a16:creationId xmlns:a16="http://schemas.microsoft.com/office/drawing/2014/main" id="{BE8D6306-77FD-439B-82F2-2049536DE9C5}"/>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91" name="Picture 2" descr="Image result for azure cosmos db icon">
              <a:hlinkClick r:id="rId4"/>
              <a:extLst>
                <a:ext uri="{FF2B5EF4-FFF2-40B4-BE49-F238E27FC236}">
                  <a16:creationId xmlns:a16="http://schemas.microsoft.com/office/drawing/2014/main" id="{DBB04AEF-655D-4642-A700-6F45601912E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92" name="Picture 91">
              <a:hlinkClick r:id="rId7"/>
              <a:extLst>
                <a:ext uri="{FF2B5EF4-FFF2-40B4-BE49-F238E27FC236}">
                  <a16:creationId xmlns:a16="http://schemas.microsoft.com/office/drawing/2014/main" id="{32AA499B-4E7A-4B24-B5BF-9DD7326100B9}"/>
                </a:ext>
              </a:extLst>
            </p:cNvPr>
            <p:cNvPicPr>
              <a:picLocks noChangeAspect="1"/>
            </p:cNvPicPr>
            <p:nvPr/>
          </p:nvPicPr>
          <p:blipFill>
            <a:blip r:embed="rId8">
              <a:biLevel thresh="75000"/>
            </a:blip>
            <a:stretch>
              <a:fillRect/>
            </a:stretch>
          </p:blipFill>
          <p:spPr>
            <a:xfrm>
              <a:off x="5286148" y="5693269"/>
              <a:ext cx="489933" cy="424740"/>
            </a:xfrm>
            <a:prstGeom prst="rect">
              <a:avLst/>
            </a:prstGeom>
            <a:noFill/>
          </p:spPr>
        </p:pic>
        <p:pic>
          <p:nvPicPr>
            <p:cNvPr id="93" name="Picture 6" descr="Related image">
              <a:hlinkClick r:id="rId9"/>
              <a:extLst>
                <a:ext uri="{FF2B5EF4-FFF2-40B4-BE49-F238E27FC236}">
                  <a16:creationId xmlns:a16="http://schemas.microsoft.com/office/drawing/2014/main" id="{D0B35D62-5B1A-4438-B13F-BBDE816C3E98}"/>
                </a:ext>
              </a:extLst>
            </p:cNvPr>
            <p:cNvPicPr>
              <a:picLocks noChangeAspect="1" noChangeArrowheads="1"/>
            </p:cNvPicPr>
            <p:nvPr/>
          </p:nvPicPr>
          <p:blipFill rotWithShape="1">
            <a:blip r:embed="rId10">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94" name="Picture 8" descr="Image result for azure stream analytics icon">
              <a:hlinkClick r:id="rId11"/>
              <a:extLst>
                <a:ext uri="{FF2B5EF4-FFF2-40B4-BE49-F238E27FC236}">
                  <a16:creationId xmlns:a16="http://schemas.microsoft.com/office/drawing/2014/main" id="{CEB705E5-A4AC-4B6E-A2BC-1326E58CB5E5}"/>
                </a:ext>
              </a:extLst>
            </p:cNvPr>
            <p:cNvPicPr>
              <a:picLocks noChangeAspect="1" noChangeArrowheads="1"/>
            </p:cNvPicPr>
            <p:nvPr/>
          </p:nvPicPr>
          <p:blipFill rotWithShape="1">
            <a:blip r:embed="rId12">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95" name="Picture 10" descr="Image result for azure IoT icon">
              <a:hlinkClick r:id="rId13"/>
              <a:extLst>
                <a:ext uri="{FF2B5EF4-FFF2-40B4-BE49-F238E27FC236}">
                  <a16:creationId xmlns:a16="http://schemas.microsoft.com/office/drawing/2014/main" id="{D79F01F8-EDB1-40ED-83D3-219232EC87DB}"/>
                </a:ext>
              </a:extLst>
            </p:cNvPr>
            <p:cNvPicPr>
              <a:picLocks noChangeAspect="1" noChangeArrowheads="1"/>
            </p:cNvPicPr>
            <p:nvPr/>
          </p:nvPicPr>
          <p:blipFill rotWithShape="1">
            <a:blip r:embed="rId14">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97" name="Picture 12" descr="Image result for azure active directory icon">
              <a:hlinkClick r:id="rId15"/>
              <a:extLst>
                <a:ext uri="{FF2B5EF4-FFF2-40B4-BE49-F238E27FC236}">
                  <a16:creationId xmlns:a16="http://schemas.microsoft.com/office/drawing/2014/main" id="{A787269B-4392-4981-BB45-2255BA716989}"/>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spTree>
    <p:extLst>
      <p:ext uri="{BB962C8B-B14F-4D97-AF65-F5344CB8AC3E}">
        <p14:creationId xmlns:p14="http://schemas.microsoft.com/office/powerpoint/2010/main" val="284123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540717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651945" y="2144678"/>
            <a:ext cx="7478423" cy="8144098"/>
          </a:xfrm>
        </p:spPr>
        <p:txBody>
          <a:bodyPr/>
          <a:lstStyle/>
          <a:p>
            <a:pPr>
              <a:spcAft>
                <a:spcPts val="2400"/>
              </a:spcAft>
            </a:pPr>
            <a:r>
              <a:rPr lang="en-US"/>
              <a:t>Fast integrations using a visual designer and workflow creation with triggers and actions</a:t>
            </a:r>
          </a:p>
          <a:p>
            <a:pPr>
              <a:spcAft>
                <a:spcPts val="2400"/>
              </a:spcAft>
            </a:pPr>
            <a:r>
              <a:rPr lang="en-US"/>
              <a:t>Connect applications, data, and services</a:t>
            </a:r>
          </a:p>
          <a:p>
            <a:pPr>
              <a:spcAft>
                <a:spcPts val="2400"/>
              </a:spcAft>
            </a:pPr>
            <a:r>
              <a:rPr lang="en-US"/>
              <a:t>Connect and orchestrate Azure Functions</a:t>
            </a:r>
          </a:p>
          <a:p>
            <a:endParaRPr lang="en-US"/>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415425" y="2645882"/>
            <a:ext cx="2488562" cy="2488562"/>
          </a:xfrm>
        </p:spPr>
      </p:pic>
    </p:spTree>
    <p:extLst>
      <p:ext uri="{BB962C8B-B14F-4D97-AF65-F5344CB8AC3E}">
        <p14:creationId xmlns:p14="http://schemas.microsoft.com/office/powerpoint/2010/main" val="32974723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E210-79FA-4519-9237-8B3A10809549}"/>
              </a:ext>
            </a:extLst>
          </p:cNvPr>
          <p:cNvSpPr>
            <a:spLocks noGrp="1"/>
          </p:cNvSpPr>
          <p:nvPr>
            <p:ph type="title"/>
          </p:nvPr>
        </p:nvSpPr>
        <p:spPr>
          <a:xfrm>
            <a:off x="596711" y="3040993"/>
            <a:ext cx="4243345" cy="1063625"/>
          </a:xfrm>
        </p:spPr>
        <p:txBody>
          <a:bodyPr/>
          <a:lstStyle/>
          <a:p>
            <a:r>
              <a:rPr lang="en-US"/>
              <a:t>Hundreds of connectors for integrations</a:t>
            </a:r>
          </a:p>
        </p:txBody>
      </p:sp>
      <p:pic>
        <p:nvPicPr>
          <p:cNvPr id="5" name="Picture Placeholder 4" descr="screen capture of the connector list for the Azure Logic App">
            <a:extLst>
              <a:ext uri="{FF2B5EF4-FFF2-40B4-BE49-F238E27FC236}">
                <a16:creationId xmlns:a16="http://schemas.microsoft.com/office/drawing/2014/main" id="{32B20FC9-BC1D-43A5-AB47-1B3987551D1F}"/>
              </a:ext>
            </a:extLst>
          </p:cNvPr>
          <p:cNvPicPr>
            <a:picLocks noGrp="1" noChangeAspect="1"/>
          </p:cNvPicPr>
          <p:nvPr>
            <p:ph type="pic" sz="quarter" idx="11"/>
          </p:nvPr>
        </p:nvPicPr>
        <p:blipFill rotWithShape="1">
          <a:blip r:embed="rId3"/>
          <a:srcRect l="-2180" t="-4878" r="-2180" b="-4878"/>
          <a:stretch/>
        </p:blipFill>
        <p:spPr>
          <a:xfrm>
            <a:off x="5441068" y="-1"/>
            <a:ext cx="6994525" cy="6994525"/>
          </a:xfrm>
          <a:prstGeom prst="rect">
            <a:avLst/>
          </a:prstGeom>
          <a:solidFill>
            <a:schemeClr val="bg1"/>
          </a:solidFill>
        </p:spPr>
      </p:pic>
    </p:spTree>
    <p:extLst>
      <p:ext uri="{BB962C8B-B14F-4D97-AF65-F5344CB8AC3E}">
        <p14:creationId xmlns:p14="http://schemas.microsoft.com/office/powerpoint/2010/main" val="31929027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a:xfrm>
            <a:off x="596711" y="3040994"/>
            <a:ext cx="4243345" cy="624145"/>
          </a:xfrm>
        </p:spPr>
        <p:txBody>
          <a:bodyPr/>
          <a:lstStyle/>
          <a:p>
            <a:r>
              <a:rPr lang="en-US" dirty="0"/>
              <a:t>Visual workflow designer</a:t>
            </a:r>
          </a:p>
        </p:txBody>
      </p:sp>
      <p:pic>
        <p:nvPicPr>
          <p:cNvPr id="5" name="Picture Placeholder 4" descr="Screen capture of an Azure Logic App where we see multiple action into the Visual designer.">
            <a:extLst>
              <a:ext uri="{FF2B5EF4-FFF2-40B4-BE49-F238E27FC236}">
                <a16:creationId xmlns:a16="http://schemas.microsoft.com/office/drawing/2014/main" id="{C26CF669-9AC2-41E9-8800-535AB44D6BEC}"/>
              </a:ext>
            </a:extLst>
          </p:cNvPr>
          <p:cNvPicPr>
            <a:picLocks noGrp="1" noChangeAspect="1"/>
          </p:cNvPicPr>
          <p:nvPr>
            <p:ph type="pic" sz="quarter" idx="11"/>
          </p:nvPr>
        </p:nvPicPr>
        <p:blipFill rotWithShape="1">
          <a:blip r:embed="rId3"/>
          <a:srcRect l="-2224" t="-8952" r="-2224" b="-8952"/>
          <a:stretch/>
        </p:blipFill>
        <p:spPr>
          <a:xfrm>
            <a:off x="5441068" y="-1"/>
            <a:ext cx="6994525" cy="6994525"/>
          </a:xfrm>
          <a:prstGeom prst="rect">
            <a:avLst/>
          </a:prstGeom>
          <a:solidFill>
            <a:srgbClr val="F2F2F2"/>
          </a:solidFill>
        </p:spPr>
      </p:pic>
    </p:spTree>
    <p:extLst>
      <p:ext uri="{BB962C8B-B14F-4D97-AF65-F5344CB8AC3E}">
        <p14:creationId xmlns:p14="http://schemas.microsoft.com/office/powerpoint/2010/main" val="1984399700"/>
      </p:ext>
    </p:extLst>
  </p:cSld>
  <p:clrMapOvr>
    <a:masterClrMapping/>
  </p:clrMapOvr>
  <p:transition>
    <p:fade/>
  </p:transition>
  <p:extLst>
    <p:ext uri="{6950BFC3-D8DA-4A85-94F7-54DA5524770B}">
      <p188:commentRel xmlns:p188="http://schemas.microsoft.com/office/powerpoint/2018/8/main" xmlns=""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NZ">
                <a:gradFill>
                  <a:gsLst>
                    <a:gs pos="1250">
                      <a:schemeClr val="bg1"/>
                    </a:gs>
                    <a:gs pos="100000">
                      <a:schemeClr val="bg1"/>
                    </a:gs>
                  </a:gsLst>
                  <a:lin ang="5400000" scaled="0"/>
                </a:gradFill>
              </a:rPr>
              <a:t>Logic Apps connects everything</a:t>
            </a:r>
          </a:p>
        </p:txBody>
      </p:sp>
      <p:sp>
        <p:nvSpPr>
          <p:cNvPr id="9" name="Text Placeholder 8">
            <a:extLst>
              <a:ext uri="{FF2B5EF4-FFF2-40B4-BE49-F238E27FC236}">
                <a16:creationId xmlns:a16="http://schemas.microsoft.com/office/drawing/2014/main" id="{0F7C051E-590C-4A88-98A9-47696245EC6A}"/>
              </a:ext>
            </a:extLst>
          </p:cNvPr>
          <p:cNvSpPr>
            <a:spLocks noGrp="1"/>
          </p:cNvSpPr>
          <p:nvPr>
            <p:ph type="body" sz="quarter" idx="10"/>
          </p:nvPr>
        </p:nvSpPr>
        <p:spPr/>
        <p:txBody>
          <a:bodyPr/>
          <a:lstStyle/>
          <a:p>
            <a:endParaRPr lang="en-US"/>
          </a:p>
        </p:txBody>
      </p:sp>
      <p:cxnSp>
        <p:nvCxnSpPr>
          <p:cNvPr id="76" name="Straight Connector 75"/>
          <p:cNvCxnSpPr/>
          <p:nvPr/>
        </p:nvCxnSpPr>
        <p:spPr>
          <a:xfrm flipV="1">
            <a:off x="8550006" y="2444315"/>
            <a:ext cx="0" cy="776009"/>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663847" y="643087"/>
            <a:ext cx="1476100" cy="238820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60753" y="1985917"/>
            <a:ext cx="1845443" cy="496975"/>
          </a:xfrm>
          <a:prstGeom prst="rect">
            <a:avLst/>
          </a:prstGeom>
          <a:noFill/>
        </p:spPr>
        <p:txBody>
          <a:bodyPr wrap="none" lIns="182773" tIns="146218" rIns="182773" bIns="146218" rtlCol="0">
            <a:spAutoFit/>
          </a:bodyPr>
          <a:lstStyle/>
          <a:p>
            <a:pPr algn="r" defTabSz="913896">
              <a:lnSpc>
                <a:spcPct val="90000"/>
              </a:lnSpc>
              <a:spcAft>
                <a:spcPts val="600"/>
              </a:spcAft>
              <a:defRPr/>
            </a:pPr>
            <a:r>
              <a:rPr lang="en-US" sz="1428" kern="0">
                <a:gradFill>
                  <a:gsLst>
                    <a:gs pos="51327">
                      <a:schemeClr val="accent1"/>
                    </a:gs>
                    <a:gs pos="76000">
                      <a:schemeClr val="accent1"/>
                    </a:gs>
                  </a:gsLst>
                  <a:lin ang="5400000" scaled="0"/>
                </a:gradFill>
                <a:latin typeface="Segoe UI"/>
              </a:rPr>
              <a:t>Cognitive services</a:t>
            </a: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2678" y="1984691"/>
            <a:ext cx="516000" cy="495251"/>
          </a:xfrm>
          <a:prstGeom prst="rect">
            <a:avLst/>
          </a:prstGeom>
        </p:spPr>
      </p:pic>
      <p:sp>
        <p:nvSpPr>
          <p:cNvPr id="60" name="TextBox 59"/>
          <p:cNvSpPr txBox="1"/>
          <p:nvPr/>
        </p:nvSpPr>
        <p:spPr>
          <a:xfrm>
            <a:off x="5379146" y="1350440"/>
            <a:ext cx="1232900" cy="20168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Service bus</a:t>
            </a:r>
          </a:p>
        </p:txBody>
      </p:sp>
      <p:sp>
        <p:nvSpPr>
          <p:cNvPr id="61" name="TextBox 60"/>
          <p:cNvSpPr txBox="1"/>
          <p:nvPr/>
        </p:nvSpPr>
        <p:spPr>
          <a:xfrm>
            <a:off x="5204654" y="2901338"/>
            <a:ext cx="1407392" cy="19774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Machine learning </a:t>
            </a:r>
          </a:p>
        </p:txBody>
      </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5344" y="2815359"/>
            <a:ext cx="369868" cy="340714"/>
          </a:xfrm>
          <a:prstGeom prst="rect">
            <a:avLst/>
          </a:prstGeom>
        </p:spPr>
      </p:pic>
      <p:sp>
        <p:nvSpPr>
          <p:cNvPr id="142" name="Rectangle 141"/>
          <p:cNvSpPr/>
          <p:nvPr/>
        </p:nvSpPr>
        <p:spPr bwMode="auto">
          <a:xfrm>
            <a:off x="4997592" y="569802"/>
            <a:ext cx="1614453" cy="20168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31778" fontAlgn="base">
              <a:lnSpc>
                <a:spcPct val="90000"/>
              </a:lnSpc>
              <a:spcBef>
                <a:spcPct val="0"/>
              </a:spcBef>
              <a:spcAft>
                <a:spcPct val="0"/>
              </a:spcAft>
              <a:defRPr/>
            </a:pPr>
            <a:r>
              <a:rPr lang="en-US" sz="1428" kern="0">
                <a:gradFill>
                  <a:gsLst>
                    <a:gs pos="51327">
                      <a:schemeClr val="accent1"/>
                    </a:gs>
                    <a:gs pos="76000">
                      <a:schemeClr val="accent1"/>
                    </a:gs>
                  </a:gsLst>
                  <a:lin ang="5400000" scaled="0"/>
                </a:gradFill>
                <a:latin typeface="Segoe UI"/>
              </a:rPr>
              <a:t>Azure Functions</a:t>
            </a:r>
          </a:p>
        </p:txBody>
      </p:sp>
      <p:pic>
        <p:nvPicPr>
          <p:cNvPr id="75" name="Picture 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9867" y="1292320"/>
            <a:ext cx="312524" cy="287888"/>
          </a:xfrm>
          <a:prstGeom prst="rect">
            <a:avLst/>
          </a:prstGeom>
        </p:spPr>
      </p:pic>
      <p:pic>
        <p:nvPicPr>
          <p:cNvPr id="168" name="Picture 1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59826" y="388586"/>
            <a:ext cx="650738" cy="599445"/>
          </a:xfrm>
          <a:prstGeom prst="rect">
            <a:avLst/>
          </a:prstGeom>
        </p:spPr>
      </p:pic>
      <p:grpSp>
        <p:nvGrpSpPr>
          <p:cNvPr id="6" name="Group 5"/>
          <p:cNvGrpSpPr/>
          <p:nvPr/>
        </p:nvGrpSpPr>
        <p:grpSpPr>
          <a:xfrm>
            <a:off x="7913407" y="1527492"/>
            <a:ext cx="1278128" cy="988220"/>
            <a:chOff x="7821929" y="1622064"/>
            <a:chExt cx="1297263" cy="1088841"/>
          </a:xfrm>
        </p:grpSpPr>
        <p:sp>
          <p:nvSpPr>
            <p:cNvPr id="41" name="TextBox 40"/>
            <p:cNvSpPr txBox="1"/>
            <p:nvPr/>
          </p:nvSpPr>
          <p:spPr>
            <a:xfrm>
              <a:off x="7821929" y="2163328"/>
              <a:ext cx="1297263" cy="547577"/>
            </a:xfrm>
            <a:prstGeom prst="rect">
              <a:avLst/>
            </a:prstGeom>
            <a:noFill/>
          </p:spPr>
          <p:txBody>
            <a:bodyPr wrap="none" lIns="182773" tIns="146218" rIns="182773" bIns="146218" rtlCol="0">
              <a:spAutoFit/>
            </a:bodyPr>
            <a:lstStyle/>
            <a:p>
              <a:pPr algn="r" defTabSz="1242887">
                <a:lnSpc>
                  <a:spcPct val="90000"/>
                </a:lnSpc>
                <a:spcAft>
                  <a:spcPts val="612"/>
                </a:spcAft>
                <a:defRPr/>
              </a:pPr>
              <a:r>
                <a:rPr lang="en-US" sz="1428" kern="0">
                  <a:gradFill>
                    <a:gsLst>
                      <a:gs pos="51327">
                        <a:schemeClr val="accent1"/>
                      </a:gs>
                      <a:gs pos="76000">
                        <a:schemeClr val="accent1"/>
                      </a:gs>
                    </a:gsLst>
                    <a:lin ang="5400000" scaled="0"/>
                  </a:gradFill>
                  <a:latin typeface="Segoe UI"/>
                </a:rPr>
                <a:t>Logic Apps</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566989" y="2819389"/>
            <a:ext cx="1481251" cy="40451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995290" y="643087"/>
            <a:ext cx="1476100" cy="238820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9"/>
          <a:stretch>
            <a:fillRect/>
          </a:stretch>
        </p:blipFill>
        <p:spPr>
          <a:xfrm>
            <a:off x="4737501" y="401463"/>
            <a:ext cx="483245" cy="483245"/>
          </a:xfrm>
          <a:prstGeom prst="rect">
            <a:avLst/>
          </a:prstGeom>
        </p:spPr>
      </p:pic>
      <p:pic>
        <p:nvPicPr>
          <p:cNvPr id="3" name="Picture 4" descr="https://vignette.wikia.nocookie.net/logopedia/images/1/1b/Dynamics-365-logo.png/revision/latest?cb=20170424132028">
            <a:extLst>
              <a:ext uri="{FF2B5EF4-FFF2-40B4-BE49-F238E27FC236}">
                <a16:creationId xmlns:a16="http://schemas.microsoft.com/office/drawing/2014/main" id="{4585375A-CD4D-4DD0-B6A5-ED0837B628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7939" y="1926968"/>
            <a:ext cx="1219343" cy="5413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office 365 logo png">
            <a:extLst>
              <a:ext uri="{FF2B5EF4-FFF2-40B4-BE49-F238E27FC236}">
                <a16:creationId xmlns:a16="http://schemas.microsoft.com/office/drawing/2014/main" id="{105A6B3C-7B80-4EC4-8A1D-BC81D33E57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66996" y="1272615"/>
            <a:ext cx="1259912" cy="2900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B567B7E-5E7F-4EEF-9B09-52395C7B147D}"/>
              </a:ext>
            </a:extLst>
          </p:cNvPr>
          <p:cNvGrpSpPr/>
          <p:nvPr/>
        </p:nvGrpSpPr>
        <p:grpSpPr>
          <a:xfrm>
            <a:off x="5538915" y="3403799"/>
            <a:ext cx="6077737" cy="2728961"/>
            <a:chOff x="5429937" y="3337361"/>
            <a:chExt cx="5959107" cy="2675695"/>
          </a:xfrm>
        </p:grpSpPr>
        <p:grpSp>
          <p:nvGrpSpPr>
            <p:cNvPr id="123" name="Group 122"/>
            <p:cNvGrpSpPr/>
            <p:nvPr/>
          </p:nvGrpSpPr>
          <p:grpSpPr>
            <a:xfrm>
              <a:off x="7325600" y="3337361"/>
              <a:ext cx="2199400" cy="701910"/>
              <a:chOff x="7299806" y="3473718"/>
              <a:chExt cx="2359882" cy="736456"/>
            </a:xfrm>
          </p:grpSpPr>
          <p:sp>
            <p:nvSpPr>
              <p:cNvPr id="124" name="TextBox 123"/>
              <p:cNvSpPr txBox="1"/>
              <p:nvPr/>
            </p:nvSpPr>
            <p:spPr>
              <a:xfrm>
                <a:off x="7299806" y="4002695"/>
                <a:ext cx="2359882" cy="207479"/>
              </a:xfrm>
              <a:prstGeom prst="rect">
                <a:avLst/>
              </a:prstGeom>
              <a:noFill/>
            </p:spPr>
            <p:txBody>
              <a:bodyPr wrap="square" lIns="0" tIns="0" rIns="0" bIns="0" rtlCol="0">
                <a:spAutoFit/>
              </a:bodyPr>
              <a:lstStyle/>
              <a:p>
                <a:pPr algn="ctr" defTabSz="1242887">
                  <a:lnSpc>
                    <a:spcPct val="90000"/>
                  </a:lnSpc>
                  <a:spcAft>
                    <a:spcPts val="612"/>
                  </a:spcAft>
                  <a:defRPr/>
                </a:pPr>
                <a:r>
                  <a:rPr lang="en-US" sz="1428" kern="0">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91387" tIns="45692" rIns="91387" bIns="45692" numCol="1" anchor="t" anchorCtr="0" compatLnSpc="1">
                  <a:prstTxWarp prst="textNoShape">
                    <a:avLst/>
                  </a:prstTxWarp>
                </a:bodyPr>
                <a:lstStyle/>
                <a:p>
                  <a:pPr defTabSz="913858">
                    <a:defRPr/>
                  </a:pPr>
                  <a:endParaRPr lang="en-US" kern="0">
                    <a:latin typeface="Segoe UI"/>
                  </a:endParaRPr>
                </a:p>
              </p:txBody>
            </p:sp>
            <p:sp>
              <p:nvSpPr>
                <p:cNvPr id="128" name="Rectangle 127"/>
                <p:cNvSpPr/>
                <p:nvPr/>
              </p:nvSpPr>
              <p:spPr bwMode="auto">
                <a:xfrm>
                  <a:off x="8371887" y="3733781"/>
                  <a:ext cx="83932" cy="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10114118" y="5684364"/>
              <a:ext cx="430316" cy="304787"/>
            </a:xfrm>
            <a:prstGeom prst="rect">
              <a:avLst/>
            </a:prstGeom>
            <a:noFill/>
          </p:spPr>
          <p:txBody>
            <a:bodyPr wrap="square" lIns="0" tIns="0" rIns="0" bIns="0" rtlCol="0">
              <a:spAutoFit/>
            </a:bodyPr>
            <a:lstStyle/>
            <a:p>
              <a:pPr algn="ctr" defTabSz="1242887">
                <a:lnSpc>
                  <a:spcPct val="90000"/>
                </a:lnSpc>
                <a:spcAft>
                  <a:spcPts val="612"/>
                </a:spcAft>
                <a:defRPr/>
              </a:pPr>
              <a:r>
                <a:rPr lang="en-US" sz="1122" kern="0" err="1">
                  <a:latin typeface="Segoe UI"/>
                </a:rPr>
                <a:t>BizTalkserver</a:t>
              </a:r>
              <a:endParaRPr lang="en-US" sz="1122" kern="0">
                <a:latin typeface="Segoe UI"/>
              </a:endParaRPr>
            </a:p>
          </p:txBody>
        </p:sp>
        <p:cxnSp>
          <p:nvCxnSpPr>
            <p:cNvPr id="14" name="Straight Connector 13"/>
            <p:cNvCxnSpPr/>
            <p:nvPr/>
          </p:nvCxnSpPr>
          <p:spPr>
            <a:xfrm flipV="1">
              <a:off x="8412696" y="4275183"/>
              <a:ext cx="0" cy="817587"/>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56312" y="4485494"/>
              <a:ext cx="2171503"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68148"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76407"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9843"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8272" y="4485494"/>
              <a:ext cx="2119178"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9589" tIns="44794" rIns="89589" bIns="447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62">
                <a:defRPr/>
              </a:pPr>
              <a:endParaRPr lang="en-US" sz="1762" kern="0">
                <a:latin typeface="Segoe UI"/>
              </a:endParaRPr>
            </a:p>
          </p:txBody>
        </p:sp>
        <p:pic>
          <p:nvPicPr>
            <p:cNvPr id="20" name="Picture 19"/>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32" name="Group 31"/>
            <p:cNvGrpSpPr/>
            <p:nvPr/>
          </p:nvGrpSpPr>
          <p:grpSpPr>
            <a:xfrm>
              <a:off x="9932303" y="5318074"/>
              <a:ext cx="186417" cy="514485"/>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226364" y="5098273"/>
              <a:ext cx="2162680" cy="914783"/>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91387" tIns="45692" rIns="91387" bIns="45692" numCol="1" anchor="t" anchorCtr="0" compatLnSpc="1">
              <a:prstTxWarp prst="textNoShape">
                <a:avLst/>
              </a:prstTxWarp>
            </a:bodyPr>
            <a:lstStyle/>
            <a:p>
              <a:pPr defTabSz="932226">
                <a:defRPr/>
              </a:pPr>
              <a:endParaRPr lang="en-US" kern="0">
                <a:latin typeface="Segoe UI"/>
              </a:endParaRPr>
            </a:p>
          </p:txBody>
        </p:sp>
        <p:grpSp>
          <p:nvGrpSpPr>
            <p:cNvPr id="35" name="Group 34"/>
            <p:cNvGrpSpPr/>
            <p:nvPr/>
          </p:nvGrpSpPr>
          <p:grpSpPr>
            <a:xfrm flipH="1">
              <a:off x="10546515" y="5318074"/>
              <a:ext cx="186417" cy="514485"/>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2050" name="Picture 2" descr="Image result for oracle logo png">
              <a:extLst>
                <a:ext uri="{FF2B5EF4-FFF2-40B4-BE49-F238E27FC236}">
                  <a16:creationId xmlns:a16="http://schemas.microsoft.com/office/drawing/2014/main" id="{21290435-E047-4AEA-BECE-B4E5393698B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eoplesoft logo png">
              <a:extLst>
                <a:ext uri="{FF2B5EF4-FFF2-40B4-BE49-F238E27FC236}">
                  <a16:creationId xmlns:a16="http://schemas.microsoft.com/office/drawing/2014/main" id="{D0A4EB56-9E24-4465-B164-C274CE994E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iebel logo png">
              <a:extLst>
                <a:ext uri="{FF2B5EF4-FFF2-40B4-BE49-F238E27FC236}">
                  <a16:creationId xmlns:a16="http://schemas.microsoft.com/office/drawing/2014/main" id="{633AB14A-89A7-42AE-A0E3-729EA120C8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p logo png">
              <a:extLst>
                <a:ext uri="{FF2B5EF4-FFF2-40B4-BE49-F238E27FC236}">
                  <a16:creationId xmlns:a16="http://schemas.microsoft.com/office/drawing/2014/main" id="{8F6C5038-F6C2-4F39-BAD4-F764284B8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FA526B0-2E9B-4B3F-B1C2-E157A967701B}"/>
              </a:ext>
            </a:extLst>
          </p:cNvPr>
          <p:cNvPicPr>
            <a:picLocks noChangeAspect="1"/>
          </p:cNvPicPr>
          <p:nvPr/>
        </p:nvPicPr>
        <p:blipFill>
          <a:blip r:embed="rId18"/>
          <a:stretch>
            <a:fillRect/>
          </a:stretch>
        </p:blipFill>
        <p:spPr>
          <a:xfrm>
            <a:off x="0" y="-8817"/>
            <a:ext cx="12436475" cy="6555799"/>
          </a:xfrm>
          <a:prstGeom prst="rect">
            <a:avLst/>
          </a:prstGeom>
        </p:spPr>
      </p:pic>
    </p:spTree>
    <p:extLst>
      <p:ext uri="{BB962C8B-B14F-4D97-AF65-F5344CB8AC3E}">
        <p14:creationId xmlns:p14="http://schemas.microsoft.com/office/powerpoint/2010/main" val="7985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6950BFC3-D8DA-4A85-94F7-54DA5524770B}">
      <p188:commentRel xmlns:p188="http://schemas.microsoft.com/office/powerpoint/2018/8/main" xmlns="" r:id="rId19"/>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76" y="992576"/>
            <a:ext cx="5638799" cy="1181862"/>
          </a:xfrm>
        </p:spPr>
        <p:txBody>
          <a:bodyPr/>
          <a:lstStyle/>
          <a:p>
            <a:r>
              <a:rPr lang="en-US" sz="7200" dirty="0"/>
              <a:t>Resources</a:t>
            </a:r>
          </a:p>
        </p:txBody>
      </p:sp>
      <p:sp>
        <p:nvSpPr>
          <p:cNvPr id="3" name="Text Placeholder 2">
            <a:extLst>
              <a:ext uri="{FF2B5EF4-FFF2-40B4-BE49-F238E27FC236}">
                <a16:creationId xmlns:a16="http://schemas.microsoft.com/office/drawing/2014/main" id="{87A0E983-6BEE-4A98-B60A-DE7E711E04A7}"/>
              </a:ext>
            </a:extLst>
          </p:cNvPr>
          <p:cNvSpPr txBox="1">
            <a:spLocks/>
          </p:cNvSpPr>
          <p:nvPr/>
        </p:nvSpPr>
        <p:spPr>
          <a:xfrm>
            <a:off x="1031499" y="4231465"/>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Session Code on GitHub</a:t>
            </a:r>
            <a:endParaRPr lang="en-US" dirty="0"/>
          </a:p>
        </p:txBody>
      </p:sp>
      <p:sp>
        <p:nvSpPr>
          <p:cNvPr id="4" name="browser_3" title="Icon of a browser window with an arrow pointing from the outside to the center">
            <a:extLst>
              <a:ext uri="{FF2B5EF4-FFF2-40B4-BE49-F238E27FC236}">
                <a16:creationId xmlns:a16="http://schemas.microsoft.com/office/drawing/2014/main" id="{0E9D6BA0-2680-40DD-BA7C-120185EA83F0}"/>
              </a:ext>
            </a:extLst>
          </p:cNvPr>
          <p:cNvSpPr>
            <a:spLocks noChangeAspect="1" noEditPoints="1"/>
          </p:cNvSpPr>
          <p:nvPr/>
        </p:nvSpPr>
        <p:spPr bwMode="auto">
          <a:xfrm>
            <a:off x="646967" y="426454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TextBox 4">
            <a:extLst>
              <a:ext uri="{FF2B5EF4-FFF2-40B4-BE49-F238E27FC236}">
                <a16:creationId xmlns:a16="http://schemas.microsoft.com/office/drawing/2014/main" id="{A2C3782A-A690-4946-BD58-F0A03B764260}"/>
              </a:ext>
            </a:extLst>
          </p:cNvPr>
          <p:cNvSpPr txBox="1"/>
          <p:nvPr/>
        </p:nvSpPr>
        <p:spPr>
          <a:xfrm>
            <a:off x="1319394" y="4779391"/>
            <a:ext cx="2330061" cy="307777"/>
          </a:xfrm>
          <a:prstGeom prst="rect">
            <a:avLst/>
          </a:prstGeom>
          <a:noFill/>
        </p:spPr>
        <p:txBody>
          <a:bodyPr wrap="none" lIns="0" tIns="0" rIns="0" bIns="0" rtlCol="0" anchor="t">
            <a:spAutoFit/>
          </a:bodyPr>
          <a:lstStyle/>
          <a:p>
            <a:pPr lvl="0">
              <a:defRPr/>
            </a:pPr>
            <a:r>
              <a:rPr lang="en-US" sz="2000" dirty="0">
                <a:solidFill>
                  <a:schemeClr val="accent2">
                    <a:lumMod val="40000"/>
                    <a:lumOff val="60000"/>
                  </a:schemeClr>
                </a:solidFill>
              </a:rPr>
              <a:t>aka.ms/AFUN95Repo</a:t>
            </a:r>
          </a:p>
        </p:txBody>
      </p:sp>
      <p:sp>
        <p:nvSpPr>
          <p:cNvPr id="6" name="browser_3" title="Icon of a browser window with an arrow pointing from the outside to the center">
            <a:extLst>
              <a:ext uri="{FF2B5EF4-FFF2-40B4-BE49-F238E27FC236}">
                <a16:creationId xmlns:a16="http://schemas.microsoft.com/office/drawing/2014/main" id="{110AA005-1F49-47EB-87EA-7B4D60EC5BF8}"/>
              </a:ext>
            </a:extLst>
          </p:cNvPr>
          <p:cNvSpPr>
            <a:spLocks noChangeAspect="1" noEditPoints="1"/>
          </p:cNvSpPr>
          <p:nvPr/>
        </p:nvSpPr>
        <p:spPr bwMode="auto">
          <a:xfrm>
            <a:off x="646967" y="26746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TextBox 6">
            <a:extLst>
              <a:ext uri="{FF2B5EF4-FFF2-40B4-BE49-F238E27FC236}">
                <a16:creationId xmlns:a16="http://schemas.microsoft.com/office/drawing/2014/main" id="{25E98A0D-79B7-455E-B0FE-E1915ED85CAC}"/>
              </a:ext>
            </a:extLst>
          </p:cNvPr>
          <p:cNvSpPr txBox="1"/>
          <p:nvPr/>
        </p:nvSpPr>
        <p:spPr>
          <a:xfrm>
            <a:off x="1319394" y="3189485"/>
            <a:ext cx="1763303" cy="307777"/>
          </a:xfrm>
          <a:prstGeom prst="rect">
            <a:avLst/>
          </a:prstGeom>
          <a:noFill/>
        </p:spPr>
        <p:txBody>
          <a:bodyPr wrap="none" lIns="0" tIns="0" rIns="0" bIns="0" rtlCol="0" anchor="t">
            <a:spAutoFit/>
          </a:bodyPr>
          <a:lstStyle/>
          <a:p>
            <a:pPr lvl="0">
              <a:defRPr/>
            </a:pPr>
            <a:r>
              <a:rPr lang="en-US" sz="2000" dirty="0">
                <a:solidFill>
                  <a:schemeClr val="accent2">
                    <a:lumMod val="40000"/>
                    <a:lumOff val="60000"/>
                  </a:schemeClr>
                </a:solidFill>
              </a:rPr>
              <a:t>aka.ms/AFUN95</a:t>
            </a:r>
            <a:endParaRPr lang="en-US" sz="2000" dirty="0">
              <a:solidFill>
                <a:schemeClr val="accent2">
                  <a:lumMod val="40000"/>
                  <a:lumOff val="60000"/>
                </a:schemeClr>
              </a:solidFill>
              <a:cs typeface="Segoe UI"/>
            </a:endParaRPr>
          </a:p>
        </p:txBody>
      </p:sp>
      <p:sp>
        <p:nvSpPr>
          <p:cNvPr id="8" name="Text Placeholder 2">
            <a:extLst>
              <a:ext uri="{FF2B5EF4-FFF2-40B4-BE49-F238E27FC236}">
                <a16:creationId xmlns:a16="http://schemas.microsoft.com/office/drawing/2014/main" id="{B9194027-2155-4757-9C42-1019FFAA7CFD}"/>
              </a:ext>
            </a:extLst>
          </p:cNvPr>
          <p:cNvSpPr txBox="1">
            <a:spLocks/>
          </p:cNvSpPr>
          <p:nvPr/>
        </p:nvSpPr>
        <p:spPr>
          <a:xfrm>
            <a:off x="1031500" y="26800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Logic App Demo</a:t>
            </a:r>
          </a:p>
        </p:txBody>
      </p:sp>
    </p:spTree>
    <p:extLst>
      <p:ext uri="{BB962C8B-B14F-4D97-AF65-F5344CB8AC3E}">
        <p14:creationId xmlns:p14="http://schemas.microsoft.com/office/powerpoint/2010/main" val="2687071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Azure Functions</a:t>
            </a:r>
            <a:endParaRPr lang="en-US"/>
          </a:p>
        </p:txBody>
      </p:sp>
    </p:spTree>
    <p:extLst>
      <p:ext uri="{BB962C8B-B14F-4D97-AF65-F5344CB8AC3E}">
        <p14:creationId xmlns:p14="http://schemas.microsoft.com/office/powerpoint/2010/main" val="36620704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865217" y="3399141"/>
            <a:ext cx="803095" cy="6978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4" rIns="186442" bIns="149154" numCol="1" spcCol="0" rtlCol="0" fromWordArt="0" anchor="t" anchorCtr="0" forceAA="0" compatLnSpc="1">
            <a:prstTxWarp prst="textNoShape">
              <a:avLst/>
            </a:prstTxWarp>
            <a:noAutofit/>
          </a:bodyPr>
          <a:lstStyle/>
          <a:p>
            <a:pPr algn="ctr" defTabSz="950554"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67627"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Code</a:t>
            </a:r>
          </a:p>
        </p:txBody>
      </p:sp>
      <p:sp>
        <p:nvSpPr>
          <p:cNvPr id="20" name="TextBox 19"/>
          <p:cNvSpPr txBox="1"/>
          <p:nvPr/>
        </p:nvSpPr>
        <p:spPr>
          <a:xfrm>
            <a:off x="7974705"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Events</a:t>
            </a:r>
          </a:p>
        </p:txBody>
      </p:sp>
      <p:sp>
        <p:nvSpPr>
          <p:cNvPr id="25" name="TextBox 24"/>
          <p:cNvSpPr txBox="1"/>
          <p:nvPr/>
        </p:nvSpPr>
        <p:spPr>
          <a:xfrm>
            <a:off x="5146512" y="1926144"/>
            <a:ext cx="2240507"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Azure Functions</a:t>
            </a:r>
          </a:p>
        </p:txBody>
      </p:sp>
      <p:sp>
        <p:nvSpPr>
          <p:cNvPr id="4" name="Title 3"/>
          <p:cNvSpPr>
            <a:spLocks noGrp="1"/>
          </p:cNvSpPr>
          <p:nvPr>
            <p:ph type="title"/>
          </p:nvPr>
        </p:nvSpPr>
        <p:spPr/>
        <p:txBody>
          <a:bodyPr>
            <a:normAutofit/>
          </a:bodyPr>
          <a:lstStyle/>
          <a:p>
            <a:r>
              <a:rPr lang="en-US"/>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9601" y="2396772"/>
            <a:ext cx="1036816" cy="284904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64637" y="2384333"/>
            <a:ext cx="1001385" cy="284904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64100" y="2400144"/>
            <a:ext cx="957672" cy="28490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87018" y="2435125"/>
            <a:ext cx="3079223" cy="2717319"/>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232005" y="2125295"/>
            <a:ext cx="10067583" cy="937656"/>
          </a:xfrm>
        </p:spPr>
        <p:txBody>
          <a:bodyPr/>
          <a:lstStyle/>
          <a:p>
            <a:r>
              <a:rPr lang="en-US" sz="2652"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a:cs typeface="Segoe UI"/>
              </a:rPr>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232005" y="3634895"/>
            <a:ext cx="9606720" cy="563000"/>
          </a:xfrm>
        </p:spPr>
        <p:txBody>
          <a:bodyPr/>
          <a:lstStyle/>
          <a:p>
            <a:r>
              <a:rPr lang="en-US" sz="2652"/>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232005" y="4942196"/>
            <a:ext cx="9606720" cy="563000"/>
          </a:xfrm>
        </p:spPr>
        <p:txBody>
          <a:bodyPr/>
          <a:lstStyle/>
          <a:p>
            <a:r>
              <a:rPr lang="en-US" sz="2652"/>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343"/>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343"/>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343"/>
              <a:t>1</a:t>
            </a:r>
          </a:p>
        </p:txBody>
      </p:sp>
    </p:spTree>
    <p:extLst>
      <p:ext uri="{BB962C8B-B14F-4D97-AF65-F5344CB8AC3E}">
        <p14:creationId xmlns:p14="http://schemas.microsoft.com/office/powerpoint/2010/main" val="948296824"/>
      </p:ext>
    </p:extLst>
  </p:cSld>
  <p:clrMapOvr>
    <a:masterClrMapping/>
  </p:clrMapOvr>
  <p:transition>
    <p:fade/>
  </p:transition>
  <p:extLst>
    <p:ext uri="{6950BFC3-D8DA-4A85-94F7-54DA5524770B}">
      <p188:commentRel xmlns:p188="http://schemas.microsoft.com/office/powerpoint/2018/8/main" xmlns=""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a:t>More reasons?!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96711" y="1463669"/>
            <a:ext cx="5315839" cy="3877985"/>
          </a:xfrm>
        </p:spPr>
        <p:txBody>
          <a:bodyPr/>
          <a:lstStyle/>
          <a:p>
            <a:r>
              <a:rPr lang="en-US" sz="3200" dirty="0">
                <a:gradFill>
                  <a:gsLst>
                    <a:gs pos="19469">
                      <a:schemeClr val="accent1"/>
                    </a:gs>
                    <a:gs pos="41000">
                      <a:schemeClr val="accent1"/>
                    </a:gs>
                  </a:gsLst>
                  <a:lin ang="5400000" scaled="0"/>
                </a:gradFill>
              </a:rPr>
              <a:t>Triggers</a:t>
            </a:r>
          </a:p>
          <a:p>
            <a:pPr lvl="1"/>
            <a:r>
              <a:rPr lang="en-US" sz="2400" dirty="0"/>
              <a:t>Blob Storage</a:t>
            </a:r>
          </a:p>
          <a:p>
            <a:pPr lvl="1"/>
            <a:r>
              <a:rPr lang="en-US" sz="2400" dirty="0"/>
              <a:t>Cosmos DB </a:t>
            </a:r>
          </a:p>
          <a:p>
            <a:pPr lvl="1"/>
            <a:r>
              <a:rPr lang="en-US" sz="2400" dirty="0"/>
              <a:t>Event Hub</a:t>
            </a:r>
          </a:p>
          <a:p>
            <a:pPr lvl="1"/>
            <a:r>
              <a:rPr lang="en-US" sz="2400" dirty="0"/>
              <a:t>HTTP</a:t>
            </a:r>
          </a:p>
          <a:p>
            <a:pPr lvl="1"/>
            <a:r>
              <a:rPr lang="en-US" sz="2400" dirty="0"/>
              <a:t>Queues</a:t>
            </a:r>
          </a:p>
          <a:p>
            <a:pPr lvl="1"/>
            <a:r>
              <a:rPr lang="en-US" sz="2400" dirty="0"/>
              <a:t>Service Bus</a:t>
            </a:r>
          </a:p>
          <a:p>
            <a:pPr lvl="1"/>
            <a:r>
              <a:rPr lang="en-US" sz="2400" dirty="0"/>
              <a:t>Timer</a:t>
            </a:r>
          </a:p>
          <a:p>
            <a:pPr lvl="1"/>
            <a:r>
              <a:rPr lang="en-US" sz="2400"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525404" y="1463669"/>
            <a:ext cx="5315839" cy="3877985"/>
          </a:xfrm>
        </p:spPr>
        <p:txBody>
          <a:bodyPr/>
          <a:lstStyle/>
          <a:p>
            <a:r>
              <a:rPr lang="en-US" sz="3200" dirty="0">
                <a:gradFill>
                  <a:gsLst>
                    <a:gs pos="19469">
                      <a:schemeClr val="accent1"/>
                    </a:gs>
                    <a:gs pos="41000">
                      <a:schemeClr val="accent1"/>
                    </a:gs>
                  </a:gsLst>
                  <a:lin ang="5400000" scaled="0"/>
                </a:gradFill>
              </a:rPr>
              <a:t>Bindings</a:t>
            </a:r>
          </a:p>
          <a:p>
            <a:pPr lvl="1"/>
            <a:r>
              <a:rPr lang="en-US" sz="2400" dirty="0"/>
              <a:t>File</a:t>
            </a:r>
          </a:p>
          <a:p>
            <a:pPr lvl="1"/>
            <a:r>
              <a:rPr lang="en-US" sz="2400" dirty="0"/>
              <a:t>Table </a:t>
            </a:r>
          </a:p>
          <a:p>
            <a:pPr lvl="1"/>
            <a:r>
              <a:rPr lang="en-US" sz="2400" dirty="0"/>
              <a:t>Excel</a:t>
            </a:r>
          </a:p>
          <a:p>
            <a:pPr lvl="1"/>
            <a:r>
              <a:rPr lang="en-US" sz="2400" dirty="0"/>
              <a:t>OneDrive</a:t>
            </a:r>
          </a:p>
          <a:p>
            <a:pPr lvl="1"/>
            <a:r>
              <a:rPr lang="en-US" sz="2400" dirty="0"/>
              <a:t>Email</a:t>
            </a:r>
          </a:p>
          <a:p>
            <a:pPr lvl="1"/>
            <a:r>
              <a:rPr lang="en-US" sz="2400" dirty="0"/>
              <a:t>Mobile app</a:t>
            </a:r>
          </a:p>
          <a:p>
            <a:pPr lvl="1"/>
            <a:r>
              <a:rPr lang="en-US" sz="2400" dirty="0"/>
              <a:t>Notification</a:t>
            </a:r>
          </a:p>
          <a:p>
            <a:pPr lvl="1"/>
            <a:r>
              <a:rPr lang="en-US" sz="2400" dirty="0"/>
              <a:t>More…</a:t>
            </a:r>
          </a:p>
        </p:txBody>
      </p:sp>
    </p:spTree>
    <p:extLst>
      <p:ext uri="{BB962C8B-B14F-4D97-AF65-F5344CB8AC3E}">
        <p14:creationId xmlns:p14="http://schemas.microsoft.com/office/powerpoint/2010/main" val="199446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0869-E139-B642-91F8-0D781EB9F873}"/>
              </a:ext>
            </a:extLst>
          </p:cNvPr>
          <p:cNvSpPr>
            <a:spLocks noGrp="1"/>
          </p:cNvSpPr>
          <p:nvPr>
            <p:ph type="title"/>
          </p:nvPr>
        </p:nvSpPr>
        <p:spPr/>
        <p:txBody>
          <a:bodyPr/>
          <a:lstStyle/>
          <a:p>
            <a:r>
              <a:rPr lang="en-US" dirty="0"/>
              <a:t>Azure Functions is open source</a:t>
            </a:r>
          </a:p>
        </p:txBody>
      </p:sp>
      <p:sp>
        <p:nvSpPr>
          <p:cNvPr id="4" name="Content Placeholder 3">
            <a:extLst>
              <a:ext uri="{FF2B5EF4-FFF2-40B4-BE49-F238E27FC236}">
                <a16:creationId xmlns:a16="http://schemas.microsoft.com/office/drawing/2014/main" id="{08C6BBBA-D8D8-EB43-B7A4-AFC47486D0BC}"/>
              </a:ext>
            </a:extLst>
          </p:cNvPr>
          <p:cNvSpPr>
            <a:spLocks noGrp="1"/>
          </p:cNvSpPr>
          <p:nvPr>
            <p:ph type="body" sz="quarter" idx="10"/>
          </p:nvPr>
        </p:nvSpPr>
        <p:spPr>
          <a:xfrm>
            <a:off x="273843" y="1668487"/>
            <a:ext cx="11888787" cy="3988784"/>
          </a:xfrm>
        </p:spPr>
        <p:txBody>
          <a:bodyPr/>
          <a:lstStyle/>
          <a:p>
            <a:pPr marL="0" indent="0">
              <a:buNone/>
            </a:pPr>
            <a:r>
              <a:rPr lang="en-US" sz="4000" dirty="0" err="1">
                <a:solidFill>
                  <a:schemeClr val="accent1"/>
                </a:solidFill>
                <a:latin typeface="Segoe UI Semilight" panose="020B0402040204020203" pitchFamily="34" charset="0"/>
                <a:cs typeface="Segoe UI Semilight" panose="020B0402040204020203" pitchFamily="34" charset="0"/>
              </a:rPr>
              <a:t>github.com</a:t>
            </a:r>
            <a:r>
              <a:rPr lang="en-US" sz="4000" dirty="0">
                <a:solidFill>
                  <a:schemeClr val="accent1"/>
                </a:solidFill>
                <a:latin typeface="Segoe UI Semilight" panose="020B0402040204020203" pitchFamily="34" charset="0"/>
                <a:cs typeface="Segoe UI Semilight" panose="020B0402040204020203" pitchFamily="34" charset="0"/>
              </a:rPr>
              <a:t>/azure/</a:t>
            </a:r>
            <a:r>
              <a:rPr lang="en-US" sz="4000" dirty="0" err="1">
                <a:solidFill>
                  <a:schemeClr val="accent1"/>
                </a:solidFill>
                <a:latin typeface="Segoe UI Semilight" panose="020B0402040204020203" pitchFamily="34" charset="0"/>
                <a:cs typeface="Segoe UI Semilight" panose="020B0402040204020203" pitchFamily="34" charset="0"/>
              </a:rPr>
              <a:t>azurefunctions</a:t>
            </a:r>
            <a:endParaRPr lang="en-US" sz="4000" dirty="0">
              <a:solidFill>
                <a:schemeClr val="accent1"/>
              </a:solidFill>
              <a:latin typeface="Segoe UI Semilight" panose="020B0402040204020203" pitchFamily="34" charset="0"/>
              <a:cs typeface="Segoe UI Semilight" panose="020B0402040204020203" pitchFamily="34" charset="0"/>
            </a:endParaRPr>
          </a:p>
          <a:p>
            <a:pPr lvl="1"/>
            <a:r>
              <a:rPr lang="en-US" sz="3200" dirty="0">
                <a:latin typeface="Segoe UI Semilight" panose="020B0402040204020203" pitchFamily="34" charset="0"/>
                <a:cs typeface="Segoe UI Semilight" panose="020B0402040204020203" pitchFamily="34" charset="0"/>
              </a:rPr>
              <a:t>Azure Functions Host</a:t>
            </a:r>
          </a:p>
          <a:p>
            <a:pPr lvl="1"/>
            <a:r>
              <a:rPr lang="en-US" sz="3200" dirty="0">
                <a:latin typeface="Segoe UI Semilight" panose="020B0402040204020203" pitchFamily="34" charset="0"/>
                <a:cs typeface="Segoe UI Semilight" panose="020B0402040204020203" pitchFamily="34" charset="0"/>
              </a:rPr>
              <a:t>Azure Functions Core Tools (CLI)</a:t>
            </a:r>
          </a:p>
          <a:p>
            <a:pPr lvl="1"/>
            <a:r>
              <a:rPr lang="en-US" sz="3200" dirty="0">
                <a:latin typeface="Segoe UI Semilight" panose="020B0402040204020203" pitchFamily="34" charset="0"/>
                <a:cs typeface="Segoe UI Semilight" panose="020B0402040204020203" pitchFamily="34" charset="0"/>
              </a:rPr>
              <a:t>Language workers (Node, Python, Java, </a:t>
            </a:r>
            <a:r>
              <a:rPr lang="en-US" sz="3200" dirty="0" err="1">
                <a:latin typeface="Segoe UI Semilight" panose="020B0402040204020203" pitchFamily="34" charset="0"/>
                <a:cs typeface="Segoe UI Semilight" panose="020B0402040204020203" pitchFamily="34" charset="0"/>
              </a:rPr>
              <a:t>etc</a:t>
            </a:r>
            <a:r>
              <a:rPr lang="en-US" sz="3200" dirty="0">
                <a:latin typeface="Segoe UI Semilight" panose="020B0402040204020203" pitchFamily="34" charset="0"/>
                <a:cs typeface="Segoe UI Semilight" panose="020B0402040204020203" pitchFamily="34" charset="0"/>
              </a:rPr>
              <a:t>)</a:t>
            </a:r>
          </a:p>
          <a:p>
            <a:pPr lvl="1"/>
            <a:r>
              <a:rPr lang="en-US" sz="3200" dirty="0">
                <a:latin typeface="Segoe UI Semilight" panose="020B0402040204020203" pitchFamily="34" charset="0"/>
                <a:cs typeface="Segoe UI Semilight" panose="020B0402040204020203" pitchFamily="34" charset="0"/>
              </a:rPr>
              <a:t>Extensions (triggers, input and output bindings)</a:t>
            </a:r>
          </a:p>
          <a:p>
            <a:pPr lvl="1"/>
            <a:r>
              <a:rPr lang="en-US" sz="3200" dirty="0">
                <a:latin typeface="Segoe UI Semilight" panose="020B0402040204020203" pitchFamily="34" charset="0"/>
                <a:cs typeface="Segoe UI Semilight" panose="020B0402040204020203" pitchFamily="34" charset="0"/>
              </a:rPr>
              <a:t>VS Code extension</a:t>
            </a:r>
          </a:p>
          <a:p>
            <a:pPr lvl="1"/>
            <a:r>
              <a:rPr lang="en-US" sz="3200" dirty="0">
                <a:latin typeface="Segoe UI Semilight" panose="020B0402040204020203" pitchFamily="34" charset="0"/>
                <a:cs typeface="Segoe UI Semilight" panose="020B0402040204020203" pitchFamily="34" charset="0"/>
              </a:rPr>
              <a:t>… and more</a:t>
            </a:r>
          </a:p>
        </p:txBody>
      </p:sp>
    </p:spTree>
    <p:extLst>
      <p:ext uri="{BB962C8B-B14F-4D97-AF65-F5344CB8AC3E}">
        <p14:creationId xmlns:p14="http://schemas.microsoft.com/office/powerpoint/2010/main" val="38765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96712" y="2631001"/>
            <a:ext cx="4244835" cy="565027"/>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96711" y="4599383"/>
            <a:ext cx="2273839" cy="320182"/>
          </a:xfrm>
          <a:prstGeom prst="rect">
            <a:avLst/>
          </a:prstGeom>
          <a:noFill/>
        </p:spPr>
        <p:txBody>
          <a:bodyPr wrap="none" lIns="0" tIns="0" rIns="0" bIns="0" rtlCol="0">
            <a:spAutoFit/>
          </a:bodyPr>
          <a:lstStyle/>
          <a:p>
            <a:r>
              <a:rPr lang="en-US" sz="2040">
                <a:solidFill>
                  <a:schemeClr val="accent3"/>
                </a:solidFill>
              </a:rPr>
              <a:t>aka.ms/</a:t>
            </a:r>
            <a:r>
              <a:rPr lang="en-US" sz="2040" err="1">
                <a:solidFill>
                  <a:schemeClr val="accent3"/>
                </a:solidFill>
              </a:rPr>
              <a:t>funcTriggers</a:t>
            </a:r>
            <a:endParaRPr lang="en-US" sz="2040">
              <a:solidFill>
                <a:schemeClr val="accent3"/>
              </a:solidFill>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96712" y="3403394"/>
            <a:ext cx="4244834" cy="621580"/>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559143" y="247758"/>
            <a:ext cx="604441" cy="48458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3" name="Picture 2" descr="Screen capture of the Azure Function Triggers and Binding documentation page in Microsoft Docs website.">
            <a:extLst>
              <a:ext uri="{FF2B5EF4-FFF2-40B4-BE49-F238E27FC236}">
                <a16:creationId xmlns:a16="http://schemas.microsoft.com/office/drawing/2014/main" id="{313A8525-2194-438B-ADBB-9BE4B8BD8DEC}"/>
              </a:ext>
            </a:extLst>
          </p:cNvPr>
          <p:cNvPicPr>
            <a:picLocks noChangeAspect="1"/>
          </p:cNvPicPr>
          <p:nvPr/>
        </p:nvPicPr>
        <p:blipFill>
          <a:blip r:embed="rId3"/>
          <a:stretch>
            <a:fillRect/>
          </a:stretch>
        </p:blipFill>
        <p:spPr>
          <a:xfrm>
            <a:off x="4284972" y="1365738"/>
            <a:ext cx="7878612" cy="40753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52429214"/>
      </p:ext>
    </p:extLst>
  </p:cSld>
  <p:clrMapOvr>
    <a:masterClrMapping/>
  </p:clrMapOvr>
  <p:transition>
    <p:fade/>
  </p:transition>
  <p:extLst>
    <p:ext uri="{6950BFC3-D8DA-4A85-94F7-54DA5524770B}">
      <p188:commentRel xmlns:p188="http://schemas.microsoft.com/office/powerpoint/2018/8/main" xmlns=""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736437" y="1363966"/>
            <a:ext cx="7796694" cy="198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53959" y="3620826"/>
            <a:ext cx="8120499" cy="30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3025383" y="3624002"/>
            <a:ext cx="458723" cy="496817"/>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3055541" y="3650985"/>
            <a:ext cx="398406" cy="444437"/>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488946" y="4127864"/>
            <a:ext cx="3014043" cy="2343650"/>
            <a:chOff x="8329656" y="4387439"/>
            <a:chExt cx="2955212" cy="2297905"/>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Power BI</a:t>
              </a:r>
            </a:p>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538578" y="4127863"/>
            <a:ext cx="4460244" cy="2036026"/>
            <a:chOff x="4456394" y="4387438"/>
            <a:chExt cx="4373185" cy="1996285"/>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Segoe UI" panose="020B0502040204020203" pitchFamily="34" charset="0"/>
                <a:cs typeface="Segoe UI" panose="020B0502040204020203" pitchFamily="34" charset="0"/>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4811270" y="6069791"/>
              <a:ext cx="314829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Transform CSV to </a:t>
              </a:r>
              <a:r>
                <a:rPr lang="en-US" altLang="en-US" sz="2040" kern="0" err="1">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datarows</a:t>
              </a:r>
              <a:endPar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428597" y="3910407"/>
            <a:ext cx="1989349" cy="2573663"/>
            <a:chOff x="2387597" y="4174227"/>
            <a:chExt cx="1950519" cy="2523428"/>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387597" y="6069791"/>
              <a:ext cx="1582163"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File added to </a:t>
              </a:r>
              <a:b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b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551215" y="1013872"/>
            <a:ext cx="4196815" cy="2014856"/>
            <a:chOff x="4468784" y="1334229"/>
            <a:chExt cx="4114898" cy="1975528"/>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4705149" y="2995825"/>
              <a:ext cx="307776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867074" y="989528"/>
            <a:ext cx="1652354" cy="2039200"/>
            <a:chOff x="8700403" y="1310360"/>
            <a:chExt cx="1620102" cy="1999397"/>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8879353" y="2995825"/>
              <a:ext cx="12904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384047" y="1288469"/>
            <a:ext cx="2046536" cy="1740259"/>
            <a:chOff x="2343917" y="1603466"/>
            <a:chExt cx="2006590" cy="1706291"/>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343917" y="2995825"/>
              <a:ext cx="195887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Every 15 minutes</a:t>
              </a:r>
            </a:p>
          </p:txBody>
        </p:sp>
      </p:grpSp>
    </p:spTree>
    <p:extLst>
      <p:ext uri="{BB962C8B-B14F-4D97-AF65-F5344CB8AC3E}">
        <p14:creationId xmlns:p14="http://schemas.microsoft.com/office/powerpoint/2010/main" val="39860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718349" y="1278253"/>
            <a:ext cx="8266528" cy="253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081358" y="1037166"/>
            <a:ext cx="2601970" cy="2550608"/>
            <a:chOff x="1325067" y="2155826"/>
            <a:chExt cx="2602342" cy="2550970"/>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325067" y="4066342"/>
              <a:ext cx="2602342"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Photo taken and </a:t>
              </a:r>
              <a:r>
                <a:rPr lang="en-US" altLang="en-US" sz="2040" kern="0" err="1">
                  <a:gradFill>
                    <a:gsLst>
                      <a:gs pos="92035">
                        <a:schemeClr val="tx2"/>
                      </a:gs>
                      <a:gs pos="77876">
                        <a:schemeClr val="tx2"/>
                      </a:gs>
                    </a:gsLst>
                    <a:lin ang="5400000" scaled="0"/>
                  </a:gradFill>
                  <a:latin typeface="+mn-lt"/>
                </a:rPr>
                <a:t>WebHook</a:t>
              </a:r>
              <a:r>
                <a:rPr lang="en-US" altLang="en-US" sz="2040" kern="0">
                  <a:gradFill>
                    <a:gsLst>
                      <a:gs pos="92035">
                        <a:schemeClr val="tx2"/>
                      </a:gs>
                      <a:gs pos="77876">
                        <a:schemeClr val="tx2"/>
                      </a:gs>
                    </a:gsLst>
                    <a:lin ang="5400000" scaled="0"/>
                  </a:gradFill>
                  <a:latin typeface="+mn-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94505" y="1511763"/>
            <a:ext cx="3006298" cy="2361794"/>
            <a:chOff x="4038600" y="2630488"/>
            <a:chExt cx="3006725" cy="2362129"/>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03725" y="4352163"/>
              <a:ext cx="1517619"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921434" y="1511760"/>
            <a:ext cx="3246132" cy="2034438"/>
            <a:chOff x="7165975" y="2630488"/>
            <a:chExt cx="3246593" cy="2034727"/>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294327"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PP</a:t>
              </a: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50"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678602" y="4344988"/>
              <a:ext cx="27339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721523" y="4234978"/>
            <a:ext cx="7987167" cy="22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nvGrpSpPr>
          <p:cNvPr id="114" name="Group 113">
            <a:extLst>
              <a:ext uri="{FF2B5EF4-FFF2-40B4-BE49-F238E27FC236}">
                <a16:creationId xmlns:a16="http://schemas.microsoft.com/office/drawing/2014/main" id="{97FB4E2E-61E6-4C72-9E79-C2D3ED3FAA47}"/>
              </a:ext>
            </a:extLst>
          </p:cNvPr>
          <p:cNvGrpSpPr/>
          <p:nvPr/>
        </p:nvGrpSpPr>
        <p:grpSpPr>
          <a:xfrm>
            <a:off x="2010845" y="3993893"/>
            <a:ext cx="2614195" cy="2313735"/>
            <a:chOff x="1391067" y="2273301"/>
            <a:chExt cx="2614567" cy="2314063"/>
          </a:xfrm>
        </p:grpSpPr>
        <p:sp>
          <p:nvSpPr>
            <p:cNvPr id="115" name="Rectangle 5">
              <a:extLst>
                <a:ext uri="{FF2B5EF4-FFF2-40B4-BE49-F238E27FC236}">
                  <a16:creationId xmlns:a16="http://schemas.microsoft.com/office/drawing/2014/main" id="{174211A4-EAF1-4FB0-B9B8-4FA444409BF4}"/>
                </a:ext>
              </a:extLst>
            </p:cNvPr>
            <p:cNvSpPr>
              <a:spLocks noChangeArrowheads="1"/>
            </p:cNvSpPr>
            <p:nvPr/>
          </p:nvSpPr>
          <p:spPr bwMode="auto">
            <a:xfrm>
              <a:off x="1391067" y="3946910"/>
              <a:ext cx="2614567"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Loaded web page calls </a:t>
              </a:r>
              <a:r>
                <a:rPr lang="en-US" altLang="en-US" sz="2040" kern="0" err="1">
                  <a:gradFill>
                    <a:gsLst>
                      <a:gs pos="92035">
                        <a:schemeClr val="tx2"/>
                      </a:gs>
                      <a:gs pos="77876">
                        <a:schemeClr val="tx2"/>
                      </a:gs>
                    </a:gsLst>
                    <a:lin ang="5400000" scaled="0"/>
                  </a:gradFill>
                  <a:latin typeface="+mn-lt"/>
                </a:rPr>
                <a:t>WebHook</a:t>
              </a:r>
              <a:endParaRPr lang="en-US" altLang="en-US" sz="2040" kern="0">
                <a:gradFill>
                  <a:gsLst>
                    <a:gs pos="92035">
                      <a:schemeClr val="tx2"/>
                    </a:gs>
                    <a:gs pos="77876">
                      <a:schemeClr val="tx2"/>
                    </a:gs>
                  </a:gsLst>
                  <a:lin ang="5400000" scaled="0"/>
                </a:gradFill>
                <a:latin typeface="+mn-lt"/>
              </a:endParaRPr>
            </a:p>
          </p:txBody>
        </p:sp>
        <p:sp>
          <p:nvSpPr>
            <p:cNvPr id="119" name="Freeform 9">
              <a:extLst>
                <a:ext uri="{FF2B5EF4-FFF2-40B4-BE49-F238E27FC236}">
                  <a16:creationId xmlns:a16="http://schemas.microsoft.com/office/drawing/2014/main" id="{F2906D5C-3F4A-4385-8981-BF9851DD92D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0" name="Freeform 10">
              <a:extLst>
                <a:ext uri="{FF2B5EF4-FFF2-40B4-BE49-F238E27FC236}">
                  <a16:creationId xmlns:a16="http://schemas.microsoft.com/office/drawing/2014/main" id="{F065867D-ED9B-4E3A-93E8-8D433A3B9BE0}"/>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1" name="Freeform 11">
              <a:extLst>
                <a:ext uri="{FF2B5EF4-FFF2-40B4-BE49-F238E27FC236}">
                  <a16:creationId xmlns:a16="http://schemas.microsoft.com/office/drawing/2014/main" id="{FC265781-1C4C-4CDE-A47F-3D674C03E615}"/>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2" name="Freeform 20">
              <a:extLst>
                <a:ext uri="{FF2B5EF4-FFF2-40B4-BE49-F238E27FC236}">
                  <a16:creationId xmlns:a16="http://schemas.microsoft.com/office/drawing/2014/main" id="{D812A6F1-8B66-4354-9363-330BCC6D2E8E}"/>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3" name="Freeform 21">
              <a:extLst>
                <a:ext uri="{FF2B5EF4-FFF2-40B4-BE49-F238E27FC236}">
                  <a16:creationId xmlns:a16="http://schemas.microsoft.com/office/drawing/2014/main" id="{3BA44297-CE7C-4362-8DC3-30F3D079D216}"/>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4" name="Freeform 35">
              <a:extLst>
                <a:ext uri="{FF2B5EF4-FFF2-40B4-BE49-F238E27FC236}">
                  <a16:creationId xmlns:a16="http://schemas.microsoft.com/office/drawing/2014/main" id="{D74867C2-CEAA-4A60-AEBB-0FFFFA3B203D}"/>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5" name="Freeform 36">
              <a:extLst>
                <a:ext uri="{FF2B5EF4-FFF2-40B4-BE49-F238E27FC236}">
                  <a16:creationId xmlns:a16="http://schemas.microsoft.com/office/drawing/2014/main" id="{2FE3ACF4-FA72-4F10-90D1-3C67B99F584F}"/>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6" name="Freeform 37">
              <a:extLst>
                <a:ext uri="{FF2B5EF4-FFF2-40B4-BE49-F238E27FC236}">
                  <a16:creationId xmlns:a16="http://schemas.microsoft.com/office/drawing/2014/main" id="{91661D90-4AF8-4DC6-97ED-BE63913EA561}"/>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7" name="Freeform 38">
              <a:extLst>
                <a:ext uri="{FF2B5EF4-FFF2-40B4-BE49-F238E27FC236}">
                  <a16:creationId xmlns:a16="http://schemas.microsoft.com/office/drawing/2014/main" id="{D8DC97C8-D3FC-4FC4-8562-1746AD6E7C95}"/>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8" name="Rectangle 39">
              <a:extLst>
                <a:ext uri="{FF2B5EF4-FFF2-40B4-BE49-F238E27FC236}">
                  <a16:creationId xmlns:a16="http://schemas.microsoft.com/office/drawing/2014/main" id="{B0EC8FDD-1FFE-4620-B001-E378642432A1}"/>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9" name="Oval 40">
              <a:extLst>
                <a:ext uri="{FF2B5EF4-FFF2-40B4-BE49-F238E27FC236}">
                  <a16:creationId xmlns:a16="http://schemas.microsoft.com/office/drawing/2014/main" id="{E6AA991C-5EAF-493D-B0D9-0706E74218C4}"/>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0" name="Freeform 41">
              <a:extLst>
                <a:ext uri="{FF2B5EF4-FFF2-40B4-BE49-F238E27FC236}">
                  <a16:creationId xmlns:a16="http://schemas.microsoft.com/office/drawing/2014/main" id="{6EB64CE5-5C1D-449A-8CD9-E1EF1138AF6C}"/>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1" name="Freeform 63">
              <a:extLst>
                <a:ext uri="{FF2B5EF4-FFF2-40B4-BE49-F238E27FC236}">
                  <a16:creationId xmlns:a16="http://schemas.microsoft.com/office/drawing/2014/main" id="{A918C629-84DB-4574-B921-E0F9DC863229}"/>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2" name="Freeform 64">
              <a:extLst>
                <a:ext uri="{FF2B5EF4-FFF2-40B4-BE49-F238E27FC236}">
                  <a16:creationId xmlns:a16="http://schemas.microsoft.com/office/drawing/2014/main" id="{488C0984-5567-4599-B2CA-A8FCE8ED01B6}"/>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3" name="Freeform 65">
              <a:extLst>
                <a:ext uri="{FF2B5EF4-FFF2-40B4-BE49-F238E27FC236}">
                  <a16:creationId xmlns:a16="http://schemas.microsoft.com/office/drawing/2014/main" id="{82FE50C3-BD8A-4A0C-AC8B-40DCD6462418}"/>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4" name="Freeform 66">
              <a:extLst>
                <a:ext uri="{FF2B5EF4-FFF2-40B4-BE49-F238E27FC236}">
                  <a16:creationId xmlns:a16="http://schemas.microsoft.com/office/drawing/2014/main" id="{EB2D1F21-37C6-4135-BF9C-AA3A6E4AFF44}"/>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5" name="Freeform 67">
              <a:extLst>
                <a:ext uri="{FF2B5EF4-FFF2-40B4-BE49-F238E27FC236}">
                  <a16:creationId xmlns:a16="http://schemas.microsoft.com/office/drawing/2014/main" id="{9E14CA22-429E-4C0B-9EE5-D7AAC58AF025}"/>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6" name="Freeform 68">
              <a:extLst>
                <a:ext uri="{FF2B5EF4-FFF2-40B4-BE49-F238E27FC236}">
                  <a16:creationId xmlns:a16="http://schemas.microsoft.com/office/drawing/2014/main" id="{53DDE3F5-DB62-45FE-BAE5-6345675CA68B}"/>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7" name="Freeform 69">
              <a:extLst>
                <a:ext uri="{FF2B5EF4-FFF2-40B4-BE49-F238E27FC236}">
                  <a16:creationId xmlns:a16="http://schemas.microsoft.com/office/drawing/2014/main" id="{6D286B1A-4655-4F1A-8A61-795C1D177BD5}"/>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8" name="Freeform 70">
              <a:extLst>
                <a:ext uri="{FF2B5EF4-FFF2-40B4-BE49-F238E27FC236}">
                  <a16:creationId xmlns:a16="http://schemas.microsoft.com/office/drawing/2014/main" id="{CE78659E-3671-4E05-9B8F-CB17F8BB4132}"/>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9" name="Freeform 71">
              <a:extLst>
                <a:ext uri="{FF2B5EF4-FFF2-40B4-BE49-F238E27FC236}">
                  <a16:creationId xmlns:a16="http://schemas.microsoft.com/office/drawing/2014/main" id="{898DB8F6-EA66-46D1-A946-1798BFCDBA7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0" name="Freeform 72">
              <a:extLst>
                <a:ext uri="{FF2B5EF4-FFF2-40B4-BE49-F238E27FC236}">
                  <a16:creationId xmlns:a16="http://schemas.microsoft.com/office/drawing/2014/main" id="{393B1951-132F-499E-BDF6-127C31CCA9A7}"/>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1" name="Freeform 73">
              <a:extLst>
                <a:ext uri="{FF2B5EF4-FFF2-40B4-BE49-F238E27FC236}">
                  <a16:creationId xmlns:a16="http://schemas.microsoft.com/office/drawing/2014/main" id="{AB679ABE-4B46-4391-8980-42C40FD14286}"/>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2" name="Freeform 74">
              <a:extLst>
                <a:ext uri="{FF2B5EF4-FFF2-40B4-BE49-F238E27FC236}">
                  <a16:creationId xmlns:a16="http://schemas.microsoft.com/office/drawing/2014/main" id="{22DB735D-02DC-4B1D-AE14-3ECFEB76EC6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3" name="Freeform 75">
              <a:extLst>
                <a:ext uri="{FF2B5EF4-FFF2-40B4-BE49-F238E27FC236}">
                  <a16:creationId xmlns:a16="http://schemas.microsoft.com/office/drawing/2014/main" id="{5C9466BF-7823-4DB1-A4BE-EF3401A2DD93}"/>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4" name="Freeform 76">
              <a:extLst>
                <a:ext uri="{FF2B5EF4-FFF2-40B4-BE49-F238E27FC236}">
                  <a16:creationId xmlns:a16="http://schemas.microsoft.com/office/drawing/2014/main" id="{D227DED3-76E2-4ED9-982C-2A60F105793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5" name="Freeform 77">
              <a:extLst>
                <a:ext uri="{FF2B5EF4-FFF2-40B4-BE49-F238E27FC236}">
                  <a16:creationId xmlns:a16="http://schemas.microsoft.com/office/drawing/2014/main" id="{839A5C88-F35F-4E0A-B2ED-D344154EC81F}"/>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6" name="Freeform 78">
              <a:extLst>
                <a:ext uri="{FF2B5EF4-FFF2-40B4-BE49-F238E27FC236}">
                  <a16:creationId xmlns:a16="http://schemas.microsoft.com/office/drawing/2014/main" id="{C8D59735-19A0-4077-9367-D7233AC76D6A}"/>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7" name="Freeform 79">
              <a:extLst>
                <a:ext uri="{FF2B5EF4-FFF2-40B4-BE49-F238E27FC236}">
                  <a16:creationId xmlns:a16="http://schemas.microsoft.com/office/drawing/2014/main" id="{0A8F0C9D-4F39-4FC5-B299-3D94F76BD38C}"/>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8" name="Freeform 80">
              <a:extLst>
                <a:ext uri="{FF2B5EF4-FFF2-40B4-BE49-F238E27FC236}">
                  <a16:creationId xmlns:a16="http://schemas.microsoft.com/office/drawing/2014/main" id="{6B9A7D0A-6317-4153-8A8D-BC8AD5F67063}"/>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9" name="Freeform 81">
              <a:extLst>
                <a:ext uri="{FF2B5EF4-FFF2-40B4-BE49-F238E27FC236}">
                  <a16:creationId xmlns:a16="http://schemas.microsoft.com/office/drawing/2014/main" id="{A518D030-FB37-482F-BD7B-62788488D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0" name="Freeform 82">
              <a:extLst>
                <a:ext uri="{FF2B5EF4-FFF2-40B4-BE49-F238E27FC236}">
                  <a16:creationId xmlns:a16="http://schemas.microsoft.com/office/drawing/2014/main" id="{4602C985-C673-4B6A-9364-0EF5F1D75F64}"/>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1" name="Freeform 83">
              <a:extLst>
                <a:ext uri="{FF2B5EF4-FFF2-40B4-BE49-F238E27FC236}">
                  <a16:creationId xmlns:a16="http://schemas.microsoft.com/office/drawing/2014/main" id="{BC67C2C4-60D0-41E9-A74A-1D42516380CD}"/>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2" name="Freeform 84">
              <a:extLst>
                <a:ext uri="{FF2B5EF4-FFF2-40B4-BE49-F238E27FC236}">
                  <a16:creationId xmlns:a16="http://schemas.microsoft.com/office/drawing/2014/main" id="{345369B4-77AD-41DF-9523-E1EF13DCD9AF}"/>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3" name="Freeform 85">
              <a:extLst>
                <a:ext uri="{FF2B5EF4-FFF2-40B4-BE49-F238E27FC236}">
                  <a16:creationId xmlns:a16="http://schemas.microsoft.com/office/drawing/2014/main" id="{33DA4427-0A5B-46B2-A1B8-699DBA724CF5}"/>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4" name="Freeform 86">
              <a:extLst>
                <a:ext uri="{FF2B5EF4-FFF2-40B4-BE49-F238E27FC236}">
                  <a16:creationId xmlns:a16="http://schemas.microsoft.com/office/drawing/2014/main" id="{EABB9097-AB22-4D93-A5CC-48D3C9231F1E}"/>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5" name="Freeform 87">
              <a:extLst>
                <a:ext uri="{FF2B5EF4-FFF2-40B4-BE49-F238E27FC236}">
                  <a16:creationId xmlns:a16="http://schemas.microsoft.com/office/drawing/2014/main" id="{4B81616B-E7D8-4869-8B18-23B3A91C10DB}"/>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6" name="Freeform 88">
              <a:extLst>
                <a:ext uri="{FF2B5EF4-FFF2-40B4-BE49-F238E27FC236}">
                  <a16:creationId xmlns:a16="http://schemas.microsoft.com/office/drawing/2014/main" id="{FC0B6F42-D08F-44FA-903B-9973AB129BCF}"/>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7" name="Freeform 89">
              <a:extLst>
                <a:ext uri="{FF2B5EF4-FFF2-40B4-BE49-F238E27FC236}">
                  <a16:creationId xmlns:a16="http://schemas.microsoft.com/office/drawing/2014/main" id="{A21F9502-22CB-420F-9007-E9635667293B}"/>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8" name="Freeform 90">
              <a:extLst>
                <a:ext uri="{FF2B5EF4-FFF2-40B4-BE49-F238E27FC236}">
                  <a16:creationId xmlns:a16="http://schemas.microsoft.com/office/drawing/2014/main" id="{6D4D16BF-FCDB-4729-8D5D-93FCFF08BD57}"/>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9" name="Freeform 91">
              <a:extLst>
                <a:ext uri="{FF2B5EF4-FFF2-40B4-BE49-F238E27FC236}">
                  <a16:creationId xmlns:a16="http://schemas.microsoft.com/office/drawing/2014/main" id="{61BDB978-0B25-477A-886C-4F31E216B2D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0" name="Freeform 92">
              <a:extLst>
                <a:ext uri="{FF2B5EF4-FFF2-40B4-BE49-F238E27FC236}">
                  <a16:creationId xmlns:a16="http://schemas.microsoft.com/office/drawing/2014/main" id="{2B436A07-F8C7-4004-8567-3F4F98E6A47A}"/>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161" name="Group 160">
            <a:extLst>
              <a:ext uri="{FF2B5EF4-FFF2-40B4-BE49-F238E27FC236}">
                <a16:creationId xmlns:a16="http://schemas.microsoft.com/office/drawing/2014/main" id="{37C729F2-FE9A-418C-9D06-9F6D0AD68E64}"/>
              </a:ext>
            </a:extLst>
          </p:cNvPr>
          <p:cNvGrpSpPr/>
          <p:nvPr/>
        </p:nvGrpSpPr>
        <p:grpSpPr>
          <a:xfrm>
            <a:off x="8534121" y="4100237"/>
            <a:ext cx="2311350" cy="2039200"/>
            <a:chOff x="7915275" y="2379663"/>
            <a:chExt cx="2311678" cy="2039490"/>
          </a:xfrm>
        </p:grpSpPr>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8305655" y="4098926"/>
              <a:ext cx="1921298"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Completed page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6" name="Freeform 42">
              <a:extLst>
                <a:ext uri="{FF2B5EF4-FFF2-40B4-BE49-F238E27FC236}">
                  <a16:creationId xmlns:a16="http://schemas.microsoft.com/office/drawing/2014/main" id="{F3027891-269C-4886-8CC3-AA9A71DAB17F}"/>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7" name="Freeform 43">
              <a:extLst>
                <a:ext uri="{FF2B5EF4-FFF2-40B4-BE49-F238E27FC236}">
                  <a16:creationId xmlns:a16="http://schemas.microsoft.com/office/drawing/2014/main" id="{AFBF4E7B-2097-4967-9087-DD24E67C5E46}"/>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8" name="Freeform 44">
              <a:extLst>
                <a:ext uri="{FF2B5EF4-FFF2-40B4-BE49-F238E27FC236}">
                  <a16:creationId xmlns:a16="http://schemas.microsoft.com/office/drawing/2014/main" id="{5146D8CB-F4A1-4FD6-8E3F-F50EE73A531C}"/>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9" name="Freeform 45">
              <a:extLst>
                <a:ext uri="{FF2B5EF4-FFF2-40B4-BE49-F238E27FC236}">
                  <a16:creationId xmlns:a16="http://schemas.microsoft.com/office/drawing/2014/main" id="{3CBB0B77-90FA-4496-976F-EF0C384A8A92}"/>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0" name="Rectangle 46">
              <a:extLst>
                <a:ext uri="{FF2B5EF4-FFF2-40B4-BE49-F238E27FC236}">
                  <a16:creationId xmlns:a16="http://schemas.microsoft.com/office/drawing/2014/main" id="{5C549C20-5FAD-445A-A482-7F3510842DBD}"/>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1" name="Oval 47">
              <a:extLst>
                <a:ext uri="{FF2B5EF4-FFF2-40B4-BE49-F238E27FC236}">
                  <a16:creationId xmlns:a16="http://schemas.microsoft.com/office/drawing/2014/main" id="{87EB17E5-5BE9-413E-8781-F5A1E6670101}"/>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2" name="Freeform 48">
              <a:extLst>
                <a:ext uri="{FF2B5EF4-FFF2-40B4-BE49-F238E27FC236}">
                  <a16:creationId xmlns:a16="http://schemas.microsoft.com/office/drawing/2014/main" id="{68B6E063-8B3A-4D08-A4F1-43D1092EA410}"/>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3" name="Freeform 93">
              <a:extLst>
                <a:ext uri="{FF2B5EF4-FFF2-40B4-BE49-F238E27FC236}">
                  <a16:creationId xmlns:a16="http://schemas.microsoft.com/office/drawing/2014/main" id="{2701CD7D-8716-4FDB-8C4B-C5F767B42E4D}"/>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174" name="Group 173">
            <a:extLst>
              <a:ext uri="{FF2B5EF4-FFF2-40B4-BE49-F238E27FC236}">
                <a16:creationId xmlns:a16="http://schemas.microsoft.com/office/drawing/2014/main" id="{BEF524FC-E7CD-49F5-A867-F0B4DC75D5A0}"/>
              </a:ext>
            </a:extLst>
          </p:cNvPr>
          <p:cNvGrpSpPr/>
          <p:nvPr/>
        </p:nvGrpSpPr>
        <p:grpSpPr>
          <a:xfrm>
            <a:off x="4734187" y="4100241"/>
            <a:ext cx="3735969" cy="2039202"/>
            <a:chOff x="4114800" y="2379663"/>
            <a:chExt cx="3736499" cy="2039490"/>
          </a:xfrm>
        </p:grpSpPr>
        <p:sp>
          <p:nvSpPr>
            <p:cNvPr id="175" name="Freeform 16">
              <a:extLst>
                <a:ext uri="{FF2B5EF4-FFF2-40B4-BE49-F238E27FC236}">
                  <a16:creationId xmlns:a16="http://schemas.microsoft.com/office/drawing/2014/main" id="{6D73341D-5E33-43A7-9FA5-5D73ECA0F7C1}"/>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6" name="Freeform 17">
              <a:extLst>
                <a:ext uri="{FF2B5EF4-FFF2-40B4-BE49-F238E27FC236}">
                  <a16:creationId xmlns:a16="http://schemas.microsoft.com/office/drawing/2014/main" id="{A1FF0AB0-58C7-4494-B72C-C96D90DA9CB7}"/>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7" name="Freeform 18">
              <a:extLst>
                <a:ext uri="{FF2B5EF4-FFF2-40B4-BE49-F238E27FC236}">
                  <a16:creationId xmlns:a16="http://schemas.microsoft.com/office/drawing/2014/main" id="{B5D487A4-4E41-46AC-969C-B160642FFEC7}"/>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8" name="Freeform 19">
              <a:extLst>
                <a:ext uri="{FF2B5EF4-FFF2-40B4-BE49-F238E27FC236}">
                  <a16:creationId xmlns:a16="http://schemas.microsoft.com/office/drawing/2014/main" id="{2676CEFA-6DE3-493A-ACF9-BF55A56B916F}"/>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9" name="Freeform 22">
              <a:extLst>
                <a:ext uri="{FF2B5EF4-FFF2-40B4-BE49-F238E27FC236}">
                  <a16:creationId xmlns:a16="http://schemas.microsoft.com/office/drawing/2014/main" id="{784869C5-6945-4DFA-A59D-B773B4D1A034}"/>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0" name="Freeform 23">
              <a:extLst>
                <a:ext uri="{FF2B5EF4-FFF2-40B4-BE49-F238E27FC236}">
                  <a16:creationId xmlns:a16="http://schemas.microsoft.com/office/drawing/2014/main" id="{7FBC293F-86CF-4E88-AADB-C9459D019A02}"/>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1" name="Freeform 24">
              <a:extLst>
                <a:ext uri="{FF2B5EF4-FFF2-40B4-BE49-F238E27FC236}">
                  <a16:creationId xmlns:a16="http://schemas.microsoft.com/office/drawing/2014/main" id="{C4C6472F-AF04-4CF9-B4C4-996332452A13}"/>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2" name="Freeform 25">
              <a:extLst>
                <a:ext uri="{FF2B5EF4-FFF2-40B4-BE49-F238E27FC236}">
                  <a16:creationId xmlns:a16="http://schemas.microsoft.com/office/drawing/2014/main" id="{140EB85A-6CBC-416C-A8CF-1F7BACCA5F00}"/>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3" name="Freeform 26">
              <a:extLst>
                <a:ext uri="{FF2B5EF4-FFF2-40B4-BE49-F238E27FC236}">
                  <a16:creationId xmlns:a16="http://schemas.microsoft.com/office/drawing/2014/main" id="{67BFD8DF-39EE-4889-8B89-195223C56FB8}"/>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4" name="Freeform 27">
              <a:extLst>
                <a:ext uri="{FF2B5EF4-FFF2-40B4-BE49-F238E27FC236}">
                  <a16:creationId xmlns:a16="http://schemas.microsoft.com/office/drawing/2014/main" id="{95E34837-89FC-4218-84C1-76EDF46D75E7}"/>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5" name="Rectangle 28">
              <a:extLst>
                <a:ext uri="{FF2B5EF4-FFF2-40B4-BE49-F238E27FC236}">
                  <a16:creationId xmlns:a16="http://schemas.microsoft.com/office/drawing/2014/main" id="{4C01958C-9E61-493C-9D0F-AF325359276A}"/>
                </a:ext>
              </a:extLst>
            </p:cNvPr>
            <p:cNvSpPr>
              <a:spLocks noChangeArrowheads="1"/>
            </p:cNvSpPr>
            <p:nvPr/>
          </p:nvSpPr>
          <p:spPr bwMode="auto">
            <a:xfrm>
              <a:off x="4787900" y="4098926"/>
              <a:ext cx="165151"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C</a:t>
              </a:r>
            </a:p>
          </p:txBody>
        </p:sp>
        <p:sp>
          <p:nvSpPr>
            <p:cNvPr id="186" name="Rectangle 29">
              <a:extLst>
                <a:ext uri="{FF2B5EF4-FFF2-40B4-BE49-F238E27FC236}">
                  <a16:creationId xmlns:a16="http://schemas.microsoft.com/office/drawing/2014/main" id="{69F4FDE0-7170-4590-9368-F125E01C9CC4}"/>
                </a:ext>
              </a:extLst>
            </p:cNvPr>
            <p:cNvSpPr>
              <a:spLocks noChangeArrowheads="1"/>
            </p:cNvSpPr>
            <p:nvPr/>
          </p:nvSpPr>
          <p:spPr bwMode="auto">
            <a:xfrm>
              <a:off x="4900613" y="4098926"/>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245801" y="4098926"/>
              <a:ext cx="3605498"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Create ad based on user profile</a:t>
              </a:r>
            </a:p>
          </p:txBody>
        </p:sp>
        <p:sp>
          <p:nvSpPr>
            <p:cNvPr id="188" name="Rectangle 31">
              <a:extLst>
                <a:ext uri="{FF2B5EF4-FFF2-40B4-BE49-F238E27FC236}">
                  <a16:creationId xmlns:a16="http://schemas.microsoft.com/office/drawing/2014/main" id="{A5A7D8F7-5AED-44FD-9ABE-B9EB6848A304}"/>
                </a:ext>
              </a:extLst>
            </p:cNvPr>
            <p:cNvSpPr>
              <a:spLocks noChangeArrowheads="1"/>
            </p:cNvSpPr>
            <p:nvPr/>
          </p:nvSpPr>
          <p:spPr bwMode="auto">
            <a:xfrm>
              <a:off x="6784976" y="4098926"/>
              <a:ext cx="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mn-lt"/>
              </a:endParaRPr>
            </a:p>
          </p:txBody>
        </p:sp>
        <p:sp>
          <p:nvSpPr>
            <p:cNvPr id="189" name="Rectangle 32">
              <a:extLst>
                <a:ext uri="{FF2B5EF4-FFF2-40B4-BE49-F238E27FC236}">
                  <a16:creationId xmlns:a16="http://schemas.microsoft.com/office/drawing/2014/main" id="{B9C16E7E-3526-4646-8FE2-784FB469EA59}"/>
                </a:ext>
              </a:extLst>
            </p:cNvPr>
            <p:cNvSpPr>
              <a:spLocks noChangeArrowheads="1"/>
            </p:cNvSpPr>
            <p:nvPr/>
          </p:nvSpPr>
          <p:spPr bwMode="auto">
            <a:xfrm>
              <a:off x="6837363" y="4098926"/>
              <a:ext cx="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mn-lt"/>
              </a:endParaRPr>
            </a:p>
          </p:txBody>
        </p:sp>
        <p:sp>
          <p:nvSpPr>
            <p:cNvPr id="190" name="Rectangle 33">
              <a:extLst>
                <a:ext uri="{FF2B5EF4-FFF2-40B4-BE49-F238E27FC236}">
                  <a16:creationId xmlns:a16="http://schemas.microsoft.com/office/drawing/2014/main" id="{130E6155-5FE1-4EF5-908E-C745F2BF533B}"/>
                </a:ext>
              </a:extLst>
            </p:cNvPr>
            <p:cNvSpPr>
              <a:spLocks noChangeArrowheads="1"/>
            </p:cNvSpPr>
            <p:nvPr/>
          </p:nvSpPr>
          <p:spPr bwMode="auto">
            <a:xfrm>
              <a:off x="6935788" y="4098926"/>
              <a:ext cx="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mn-lt"/>
              </a:endParaRPr>
            </a:p>
          </p:txBody>
        </p:sp>
        <p:sp>
          <p:nvSpPr>
            <p:cNvPr id="191" name="Freeform 34">
              <a:extLst>
                <a:ext uri="{FF2B5EF4-FFF2-40B4-BE49-F238E27FC236}">
                  <a16:creationId xmlns:a16="http://schemas.microsoft.com/office/drawing/2014/main" id="{7381C4CC-285E-497E-B65C-E03A22CDC29F}"/>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2" name="Oval 49">
              <a:extLst>
                <a:ext uri="{FF2B5EF4-FFF2-40B4-BE49-F238E27FC236}">
                  <a16:creationId xmlns:a16="http://schemas.microsoft.com/office/drawing/2014/main" id="{01E0D122-6585-45C9-9BFC-2445921785A9}"/>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3" name="Freeform 50">
              <a:extLst>
                <a:ext uri="{FF2B5EF4-FFF2-40B4-BE49-F238E27FC236}">
                  <a16:creationId xmlns:a16="http://schemas.microsoft.com/office/drawing/2014/main" id="{DD88F6B3-971D-4C5A-AF0B-59672629CE55}"/>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4" name="Freeform 51">
              <a:extLst>
                <a:ext uri="{FF2B5EF4-FFF2-40B4-BE49-F238E27FC236}">
                  <a16:creationId xmlns:a16="http://schemas.microsoft.com/office/drawing/2014/main" id="{D5B82AFE-A3F4-4DE1-AF02-57941546E80F}"/>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5" name="Freeform 52">
              <a:extLst>
                <a:ext uri="{FF2B5EF4-FFF2-40B4-BE49-F238E27FC236}">
                  <a16:creationId xmlns:a16="http://schemas.microsoft.com/office/drawing/2014/main" id="{AC42E4DA-3601-4A70-9CB8-D436E1472233}"/>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6" name="Freeform 53">
              <a:extLst>
                <a:ext uri="{FF2B5EF4-FFF2-40B4-BE49-F238E27FC236}">
                  <a16:creationId xmlns:a16="http://schemas.microsoft.com/office/drawing/2014/main" id="{54220E46-0907-4744-9C64-6EBE4CFCBF28}"/>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7" name="Freeform 54">
              <a:extLst>
                <a:ext uri="{FF2B5EF4-FFF2-40B4-BE49-F238E27FC236}">
                  <a16:creationId xmlns:a16="http://schemas.microsoft.com/office/drawing/2014/main" id="{A113AA3B-7BC9-4DB0-9188-D8E5F1352A69}"/>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8" name="Freeform 55">
              <a:extLst>
                <a:ext uri="{FF2B5EF4-FFF2-40B4-BE49-F238E27FC236}">
                  <a16:creationId xmlns:a16="http://schemas.microsoft.com/office/drawing/2014/main" id="{0B1373FB-A913-43C6-A602-5FD79681438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9" name="Freeform 56">
              <a:extLst>
                <a:ext uri="{FF2B5EF4-FFF2-40B4-BE49-F238E27FC236}">
                  <a16:creationId xmlns:a16="http://schemas.microsoft.com/office/drawing/2014/main" id="{2485CF5A-618F-4852-A3F7-1E7FB6F6093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0" name="Freeform 57">
              <a:extLst>
                <a:ext uri="{FF2B5EF4-FFF2-40B4-BE49-F238E27FC236}">
                  <a16:creationId xmlns:a16="http://schemas.microsoft.com/office/drawing/2014/main" id="{1B1766A0-5CB0-4C26-9606-F86BA2B799B4}"/>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1" name="Freeform 58">
              <a:extLst>
                <a:ext uri="{FF2B5EF4-FFF2-40B4-BE49-F238E27FC236}">
                  <a16:creationId xmlns:a16="http://schemas.microsoft.com/office/drawing/2014/main" id="{B483076E-BC9E-499F-8761-4DE9B2EF6B37}"/>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2" name="Oval 59">
              <a:extLst>
                <a:ext uri="{FF2B5EF4-FFF2-40B4-BE49-F238E27FC236}">
                  <a16:creationId xmlns:a16="http://schemas.microsoft.com/office/drawing/2014/main" id="{AAF4F552-EB5E-4873-ABB4-EF1C03ACA244}"/>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3" name="Oval 60">
              <a:extLst>
                <a:ext uri="{FF2B5EF4-FFF2-40B4-BE49-F238E27FC236}">
                  <a16:creationId xmlns:a16="http://schemas.microsoft.com/office/drawing/2014/main" id="{5D5DFE59-FF30-4F7E-BE40-252657B95749}"/>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4" name="Freeform 61">
              <a:extLst>
                <a:ext uri="{FF2B5EF4-FFF2-40B4-BE49-F238E27FC236}">
                  <a16:creationId xmlns:a16="http://schemas.microsoft.com/office/drawing/2014/main" id="{56D2D531-7403-404F-B9AF-3C7BADC1E998}"/>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5" name="Freeform 62">
              <a:extLst>
                <a:ext uri="{FF2B5EF4-FFF2-40B4-BE49-F238E27FC236}">
                  <a16:creationId xmlns:a16="http://schemas.microsoft.com/office/drawing/2014/main" id="{06399DD6-BB10-4954-814A-3FA08F119AC3}"/>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6" name="Freeform 94">
              <a:extLst>
                <a:ext uri="{FF2B5EF4-FFF2-40B4-BE49-F238E27FC236}">
                  <a16:creationId xmlns:a16="http://schemas.microsoft.com/office/drawing/2014/main" id="{1115AE93-7604-413D-B5DB-F93716AE68F0}"/>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Tree>
    <p:extLst>
      <p:ext uri="{BB962C8B-B14F-4D97-AF65-F5344CB8AC3E}">
        <p14:creationId xmlns:p14="http://schemas.microsoft.com/office/powerpoint/2010/main" val="163953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Function Demo</a:t>
            </a:r>
          </a:p>
        </p:txBody>
      </p:sp>
    </p:spTree>
    <p:extLst>
      <p:ext uri="{BB962C8B-B14F-4D97-AF65-F5344CB8AC3E}">
        <p14:creationId xmlns:p14="http://schemas.microsoft.com/office/powerpoint/2010/main" val="742451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2A0554-3191-4B94-8B91-195D9E39D8CD}"/>
              </a:ext>
            </a:extLst>
          </p:cNvPr>
          <p:cNvSpPr>
            <a:spLocks noGrp="1"/>
          </p:cNvSpPr>
          <p:nvPr>
            <p:ph type="body" sz="quarter" idx="13"/>
          </p:nvPr>
        </p:nvSpPr>
        <p:spPr>
          <a:xfrm>
            <a:off x="2232005" y="1386784"/>
            <a:ext cx="9606720" cy="683264"/>
          </a:xfrm>
        </p:spPr>
        <p:txBody>
          <a:bodyPr/>
          <a:lstStyle/>
          <a:p>
            <a:r>
              <a:rPr lang="en-US" dirty="0">
                <a:cs typeface="Segoe UI"/>
              </a:rPr>
              <a:t>Understand what is serverless</a:t>
            </a:r>
            <a:endParaRPr lang="en-US" dirty="0"/>
          </a:p>
        </p:txBody>
      </p:sp>
      <p:sp>
        <p:nvSpPr>
          <p:cNvPr id="11" name="Title 10">
            <a:extLst>
              <a:ext uri="{FF2B5EF4-FFF2-40B4-BE49-F238E27FC236}">
                <a16:creationId xmlns:a16="http://schemas.microsoft.com/office/drawing/2014/main" id="{D1913238-D39F-4781-B5D4-474C364AFF41}"/>
              </a:ext>
            </a:extLst>
          </p:cNvPr>
          <p:cNvSpPr>
            <a:spLocks noGrp="1"/>
          </p:cNvSpPr>
          <p:nvPr>
            <p:ph type="title"/>
          </p:nvPr>
        </p:nvSpPr>
        <p:spPr/>
        <p:txBody>
          <a:bodyPr/>
          <a:lstStyle/>
          <a:p>
            <a:r>
              <a:rPr lang="en-US" dirty="0"/>
              <a:t>Takeaways</a:t>
            </a:r>
            <a:endParaRPr lang="en-CA" dirty="0"/>
          </a:p>
        </p:txBody>
      </p:sp>
      <p:sp>
        <p:nvSpPr>
          <p:cNvPr id="13" name="Text Placeholder 12">
            <a:extLst>
              <a:ext uri="{FF2B5EF4-FFF2-40B4-BE49-F238E27FC236}">
                <a16:creationId xmlns:a16="http://schemas.microsoft.com/office/drawing/2014/main" id="{A89AB459-42A7-433A-A1E1-477FF29E7553}"/>
              </a:ext>
            </a:extLst>
          </p:cNvPr>
          <p:cNvSpPr>
            <a:spLocks noGrp="1"/>
          </p:cNvSpPr>
          <p:nvPr>
            <p:ph type="body" sz="quarter" idx="20"/>
          </p:nvPr>
        </p:nvSpPr>
        <p:spPr>
          <a:xfrm>
            <a:off x="2217848" y="2460129"/>
            <a:ext cx="9606720" cy="683264"/>
          </a:xfrm>
        </p:spPr>
        <p:txBody>
          <a:bodyPr/>
          <a:lstStyle/>
          <a:p>
            <a:r>
              <a:rPr lang="en-US" dirty="0"/>
              <a:t>Build an Azure Logic App</a:t>
            </a:r>
          </a:p>
        </p:txBody>
      </p:sp>
      <p:sp>
        <p:nvSpPr>
          <p:cNvPr id="14" name="Text Placeholder 13">
            <a:extLst>
              <a:ext uri="{FF2B5EF4-FFF2-40B4-BE49-F238E27FC236}">
                <a16:creationId xmlns:a16="http://schemas.microsoft.com/office/drawing/2014/main" id="{832A7A4B-0714-4143-8E0C-9122D1C071A9}"/>
              </a:ext>
            </a:extLst>
          </p:cNvPr>
          <p:cNvSpPr>
            <a:spLocks noGrp="1"/>
          </p:cNvSpPr>
          <p:nvPr>
            <p:ph type="body" sz="quarter" idx="22"/>
          </p:nvPr>
        </p:nvSpPr>
        <p:spPr>
          <a:xfrm>
            <a:off x="2217848" y="3533475"/>
            <a:ext cx="9606720" cy="683264"/>
          </a:xfrm>
        </p:spPr>
        <p:txBody>
          <a:bodyPr/>
          <a:lstStyle/>
          <a:p>
            <a:r>
              <a:rPr lang="en-US" dirty="0"/>
              <a:t>Create an </a:t>
            </a:r>
            <a:r>
              <a:rPr lang="en-US" dirty="0">
                <a:cs typeface="Segoe UI"/>
              </a:rPr>
              <a:t>Azure Functions</a:t>
            </a:r>
            <a:endParaRPr lang="en-US" dirty="0"/>
          </a:p>
        </p:txBody>
      </p:sp>
      <p:sp>
        <p:nvSpPr>
          <p:cNvPr id="15" name="Text Placeholder 14">
            <a:extLst>
              <a:ext uri="{FF2B5EF4-FFF2-40B4-BE49-F238E27FC236}">
                <a16:creationId xmlns:a16="http://schemas.microsoft.com/office/drawing/2014/main" id="{FFCCADD8-4DA5-4FF2-9858-DE002E63651E}"/>
              </a:ext>
            </a:extLst>
          </p:cNvPr>
          <p:cNvSpPr>
            <a:spLocks noGrp="1"/>
          </p:cNvSpPr>
          <p:nvPr>
            <p:ph type="body" sz="quarter" idx="24"/>
          </p:nvPr>
        </p:nvSpPr>
        <p:spPr>
          <a:xfrm>
            <a:off x="2217848" y="4606820"/>
            <a:ext cx="9606720" cy="683264"/>
          </a:xfrm>
        </p:spPr>
        <p:txBody>
          <a:bodyPr/>
          <a:lstStyle/>
          <a:p>
            <a:r>
              <a:rPr lang="en-US" dirty="0"/>
              <a:t>Make them work all together</a:t>
            </a:r>
          </a:p>
        </p:txBody>
      </p:sp>
      <p:sp>
        <p:nvSpPr>
          <p:cNvPr id="16" name="Text Placeholder 15">
            <a:extLst>
              <a:ext uri="{FF2B5EF4-FFF2-40B4-BE49-F238E27FC236}">
                <a16:creationId xmlns:a16="http://schemas.microsoft.com/office/drawing/2014/main" id="{ACB76D54-16C3-4231-BD85-CBD9BFD318FB}"/>
              </a:ext>
            </a:extLst>
          </p:cNvPr>
          <p:cNvSpPr>
            <a:spLocks noGrp="1"/>
          </p:cNvSpPr>
          <p:nvPr>
            <p:ph type="body" sz="quarter" idx="28"/>
          </p:nvPr>
        </p:nvSpPr>
        <p:spPr>
          <a:xfrm>
            <a:off x="2217281" y="5436446"/>
            <a:ext cx="9608083" cy="1181862"/>
          </a:xfrm>
        </p:spPr>
        <p:txBody>
          <a:bodyPr/>
          <a:lstStyle/>
          <a:p>
            <a:r>
              <a:rPr lang="en-US" dirty="0"/>
              <a:t>Be able to use GitHub Actions to deploy to Azure</a:t>
            </a:r>
            <a:endParaRPr lang="en-CA" dirty="0"/>
          </a:p>
        </p:txBody>
      </p:sp>
      <p:pic>
        <p:nvPicPr>
          <p:cNvPr id="31" name="Content Placeholder 30" descr="A close up of a sign&#10;&#10;Description automatically generated">
            <a:extLst>
              <a:ext uri="{FF2B5EF4-FFF2-40B4-BE49-F238E27FC236}">
                <a16:creationId xmlns:a16="http://schemas.microsoft.com/office/drawing/2014/main" id="{3C125D1C-E2AF-4289-A6B2-612D6C2E6087}"/>
              </a:ext>
            </a:extLst>
          </p:cNvPr>
          <p:cNvPicPr>
            <a:picLocks noGrp="1" noChangeAspect="1"/>
          </p:cNvPicPr>
          <p:nvPr>
            <p:ph sz="quarter" idx="33"/>
          </p:nvPr>
        </p:nvPicPr>
        <p:blipFill>
          <a:blip r:embed="rId3"/>
          <a:stretch>
            <a:fillRect/>
          </a:stretch>
        </p:blipFill>
        <p:spPr/>
      </p:pic>
      <p:pic>
        <p:nvPicPr>
          <p:cNvPr id="26" name="Content Placeholder 29" descr="Compass">
            <a:extLst>
              <a:ext uri="{FF2B5EF4-FFF2-40B4-BE49-F238E27FC236}">
                <a16:creationId xmlns:a16="http://schemas.microsoft.com/office/drawing/2014/main" id="{C98998EF-E3CB-47E9-8720-B2530B75EB27}"/>
              </a:ext>
            </a:extLst>
          </p:cNvPr>
          <p:cNvPicPr>
            <a:picLocks noGrp="1" noChangeAspect="1"/>
          </p:cNvPicPr>
          <p:nvPr>
            <p:ph sz="quarter" idx="29"/>
          </p:nvPr>
        </p:nvPicPr>
        <p:blipFill>
          <a:blip r:embed="rId4">
            <a:extLst>
              <a:ext uri="{96DAC541-7B7A-43D3-8B79-37D633B846F1}">
                <asvg:svgBlip xmlns:asvg="http://schemas.microsoft.com/office/drawing/2016/SVG/main" r:embed="rId5"/>
              </a:ext>
            </a:extLst>
          </a:blip>
          <a:stretch>
            <a:fillRect/>
          </a:stretch>
        </p:blipFill>
        <p:spPr>
          <a:xfrm>
            <a:off x="525471" y="1262900"/>
            <a:ext cx="932603" cy="932603"/>
          </a:xfrm>
        </p:spPr>
      </p:pic>
      <p:pic>
        <p:nvPicPr>
          <p:cNvPr id="27" name="Content Placeholder 14">
            <a:extLst>
              <a:ext uri="{FF2B5EF4-FFF2-40B4-BE49-F238E27FC236}">
                <a16:creationId xmlns:a16="http://schemas.microsoft.com/office/drawing/2014/main" id="{78909690-CDC6-4F01-B11F-5067DB90E1FF}"/>
              </a:ext>
            </a:extLst>
          </p:cNvPr>
          <p:cNvPicPr>
            <a:picLocks noGrp="1" noChangeAspect="1"/>
          </p:cNvPicPr>
          <p:nvPr>
            <p:ph sz="quarter" idx="30"/>
          </p:nvPr>
        </p:nvPicPr>
        <p:blipFill>
          <a:blip r:embed="rId6">
            <a:extLst>
              <a:ext uri="{96DAC541-7B7A-43D3-8B79-37D633B846F1}">
                <asvg:svgBlip xmlns:asvg="http://schemas.microsoft.com/office/drawing/2016/SVG/main" r:embed="rId7"/>
              </a:ext>
            </a:extLst>
          </a:blip>
          <a:stretch>
            <a:fillRect/>
          </a:stretch>
        </p:blipFill>
        <p:spPr>
          <a:xfrm>
            <a:off x="525471" y="2337984"/>
            <a:ext cx="932603" cy="932603"/>
          </a:xfrm>
        </p:spPr>
      </p:pic>
      <p:pic>
        <p:nvPicPr>
          <p:cNvPr id="28" name="Content Placeholder 6">
            <a:extLst>
              <a:ext uri="{FF2B5EF4-FFF2-40B4-BE49-F238E27FC236}">
                <a16:creationId xmlns:a16="http://schemas.microsoft.com/office/drawing/2014/main" id="{F6AAE87E-E182-428E-9765-91ABA7E4CC4E}"/>
              </a:ext>
            </a:extLst>
          </p:cNvPr>
          <p:cNvPicPr>
            <a:picLocks noGrp="1" noChangeAspect="1"/>
          </p:cNvPicPr>
          <p:nvPr>
            <p:ph sz="quarter" idx="31"/>
          </p:nvPr>
        </p:nvPicPr>
        <p:blipFill>
          <a:blip r:embed="rId8">
            <a:extLst>
              <a:ext uri="{96DAC541-7B7A-43D3-8B79-37D633B846F1}">
                <asvg:svgBlip xmlns:asvg="http://schemas.microsoft.com/office/drawing/2016/SVG/main" r:embed="rId9"/>
              </a:ext>
            </a:extLst>
          </a:blip>
          <a:stretch>
            <a:fillRect/>
          </a:stretch>
        </p:blipFill>
        <p:spPr>
          <a:xfrm>
            <a:off x="680904" y="3568502"/>
            <a:ext cx="621736" cy="621736"/>
          </a:xfrm>
        </p:spPr>
      </p:pic>
      <p:pic>
        <p:nvPicPr>
          <p:cNvPr id="29" name="Content Placeholder 32" descr="Playbook">
            <a:extLst>
              <a:ext uri="{FF2B5EF4-FFF2-40B4-BE49-F238E27FC236}">
                <a16:creationId xmlns:a16="http://schemas.microsoft.com/office/drawing/2014/main" id="{AAED5F08-5E79-43BA-B5F8-367FCE035952}"/>
              </a:ext>
            </a:extLst>
          </p:cNvPr>
          <p:cNvPicPr>
            <a:picLocks noGrp="1" noChangeAspect="1"/>
          </p:cNvPicPr>
          <p:nvPr>
            <p:ph sz="quarter" idx="32"/>
          </p:nvPr>
        </p:nvPicPr>
        <p:blipFill>
          <a:blip r:embed="rId10">
            <a:extLst>
              <a:ext uri="{96DAC541-7B7A-43D3-8B79-37D633B846F1}">
                <asvg:svgBlip xmlns:asvg="http://schemas.microsoft.com/office/drawing/2016/SVG/main" r:embed="rId11"/>
              </a:ext>
            </a:extLst>
          </a:blip>
          <a:stretch>
            <a:fillRect/>
          </a:stretch>
        </p:blipFill>
        <p:spPr>
          <a:xfrm>
            <a:off x="540043" y="4484915"/>
            <a:ext cx="932603" cy="932603"/>
          </a:xfrm>
          <a:prstGeom prst="rect">
            <a:avLst/>
          </a:prstGeom>
        </p:spPr>
      </p:pic>
    </p:spTree>
    <p:extLst>
      <p:ext uri="{BB962C8B-B14F-4D97-AF65-F5344CB8AC3E}">
        <p14:creationId xmlns:p14="http://schemas.microsoft.com/office/powerpoint/2010/main" val="737159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E7E-B559-4A4D-BC8B-C281B0C16AD8}"/>
              </a:ext>
            </a:extLst>
          </p:cNvPr>
          <p:cNvSpPr>
            <a:spLocks noGrp="1"/>
          </p:cNvSpPr>
          <p:nvPr>
            <p:ph type="title"/>
          </p:nvPr>
        </p:nvSpPr>
        <p:spPr/>
        <p:txBody>
          <a:bodyPr/>
          <a:lstStyle/>
          <a:p>
            <a:r>
              <a:rPr lang="en-US"/>
              <a:t>All together</a:t>
            </a:r>
          </a:p>
        </p:txBody>
      </p:sp>
      <p:pic>
        <p:nvPicPr>
          <p:cNvPr id="1026" name="Picture 2" descr="Screen capture of a full Azure Logic App with many steps, explained by the speaker.">
            <a:extLst>
              <a:ext uri="{FF2B5EF4-FFF2-40B4-BE49-F238E27FC236}">
                <a16:creationId xmlns:a16="http://schemas.microsoft.com/office/drawing/2014/main" id="{2D5C5FC0-78CD-407A-BD70-544F44C1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45" y="748815"/>
            <a:ext cx="8515074" cy="555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838" y="715962"/>
            <a:ext cx="5638799" cy="1181862"/>
          </a:xfrm>
        </p:spPr>
        <p:txBody>
          <a:bodyPr/>
          <a:lstStyle/>
          <a:p>
            <a:r>
              <a:rPr lang="en-US" dirty="0"/>
              <a:t>Azure Logic App with Azure  Function</a:t>
            </a:r>
            <a:br>
              <a:rPr lang="en-US" dirty="0"/>
            </a:br>
            <a:r>
              <a:rPr lang="en-US" dirty="0"/>
              <a:t>Demo</a:t>
            </a:r>
          </a:p>
        </p:txBody>
      </p:sp>
    </p:spTree>
    <p:extLst>
      <p:ext uri="{BB962C8B-B14F-4D97-AF65-F5344CB8AC3E}">
        <p14:creationId xmlns:p14="http://schemas.microsoft.com/office/powerpoint/2010/main" val="11598063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259D-7E77-4869-9001-BA5EA8CB4653}"/>
              </a:ext>
            </a:extLst>
          </p:cNvPr>
          <p:cNvSpPr>
            <a:spLocks noGrp="1"/>
          </p:cNvSpPr>
          <p:nvPr>
            <p:ph type="title"/>
          </p:nvPr>
        </p:nvSpPr>
        <p:spPr>
          <a:xfrm>
            <a:off x="274638" y="2125662"/>
            <a:ext cx="5638799" cy="2179058"/>
          </a:xfrm>
        </p:spPr>
        <p:txBody>
          <a:bodyPr/>
          <a:lstStyle/>
          <a:p>
            <a:r>
              <a:rPr lang="en-US" dirty="0"/>
              <a:t>GitHub Actions</a:t>
            </a:r>
          </a:p>
        </p:txBody>
      </p:sp>
      <p:pic>
        <p:nvPicPr>
          <p:cNvPr id="4" name="Picture 3">
            <a:extLst>
              <a:ext uri="{FF2B5EF4-FFF2-40B4-BE49-F238E27FC236}">
                <a16:creationId xmlns:a16="http://schemas.microsoft.com/office/drawing/2014/main" id="{77C5401E-CC27-485F-B397-5DCBA2074D06}"/>
              </a:ext>
            </a:extLst>
          </p:cNvPr>
          <p:cNvPicPr>
            <a:picLocks noChangeAspect="1"/>
          </p:cNvPicPr>
          <p:nvPr/>
        </p:nvPicPr>
        <p:blipFill>
          <a:blip r:embed="rId2"/>
          <a:stretch>
            <a:fillRect/>
          </a:stretch>
        </p:blipFill>
        <p:spPr>
          <a:xfrm>
            <a:off x="3339524" y="2125662"/>
            <a:ext cx="2036832" cy="2036832"/>
          </a:xfrm>
          <a:prstGeom prst="rect">
            <a:avLst/>
          </a:prstGeom>
        </p:spPr>
      </p:pic>
    </p:spTree>
    <p:extLst>
      <p:ext uri="{BB962C8B-B14F-4D97-AF65-F5344CB8AC3E}">
        <p14:creationId xmlns:p14="http://schemas.microsoft.com/office/powerpoint/2010/main" val="6407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A3D189-E253-5C45-B933-2BA9D3BCAAE3}"/>
              </a:ext>
            </a:extLst>
          </p:cNvPr>
          <p:cNvPicPr>
            <a:picLocks noChangeAspect="1"/>
          </p:cNvPicPr>
          <p:nvPr/>
        </p:nvPicPr>
        <p:blipFill rotWithShape="1">
          <a:blip r:embed="rId3"/>
          <a:srcRect r="12913"/>
          <a:stretch/>
        </p:blipFill>
        <p:spPr>
          <a:xfrm>
            <a:off x="3993589" y="-1"/>
            <a:ext cx="8541311" cy="6994525"/>
          </a:xfrm>
          <a:prstGeom prst="rect">
            <a:avLst/>
          </a:prstGeom>
        </p:spPr>
      </p:pic>
      <p:sp>
        <p:nvSpPr>
          <p:cNvPr id="4" name="TextBox 3">
            <a:extLst>
              <a:ext uri="{FF2B5EF4-FFF2-40B4-BE49-F238E27FC236}">
                <a16:creationId xmlns:a16="http://schemas.microsoft.com/office/drawing/2014/main" id="{16281D05-6022-0B44-832D-2A9174F22022}"/>
              </a:ext>
            </a:extLst>
          </p:cNvPr>
          <p:cNvSpPr txBox="1"/>
          <p:nvPr/>
        </p:nvSpPr>
        <p:spPr>
          <a:xfrm>
            <a:off x="685762" y="1289616"/>
            <a:ext cx="3307827" cy="1246787"/>
          </a:xfrm>
          <a:prstGeom prst="rect">
            <a:avLst/>
          </a:prstGeom>
          <a:noFill/>
        </p:spPr>
        <p:txBody>
          <a:bodyPr wrap="square" rtlCol="0">
            <a:spAutoFit/>
          </a:bodyPr>
          <a:lstStyle/>
          <a:p>
            <a:r>
              <a:rPr lang="en-US" sz="2448" dirty="0">
                <a:latin typeface="Segoe UI" panose="020B0502040204020203" pitchFamily="34" charset="0"/>
                <a:cs typeface="Segoe UI" panose="020B0502040204020203" pitchFamily="34" charset="0"/>
              </a:rPr>
              <a:t>GitHub Actions make it easy to automate all software workflows</a:t>
            </a:r>
          </a:p>
        </p:txBody>
      </p:sp>
      <p:sp>
        <p:nvSpPr>
          <p:cNvPr id="5" name="TextBox 4">
            <a:extLst>
              <a:ext uri="{FF2B5EF4-FFF2-40B4-BE49-F238E27FC236}">
                <a16:creationId xmlns:a16="http://schemas.microsoft.com/office/drawing/2014/main" id="{B4D3D3F2-73F1-7143-B95D-7C3032B67D29}"/>
              </a:ext>
            </a:extLst>
          </p:cNvPr>
          <p:cNvSpPr txBox="1"/>
          <p:nvPr/>
        </p:nvSpPr>
        <p:spPr>
          <a:xfrm>
            <a:off x="918913" y="2987063"/>
            <a:ext cx="2841526" cy="2399270"/>
          </a:xfrm>
          <a:prstGeom prst="rect">
            <a:avLst/>
          </a:prstGeom>
          <a:noFill/>
        </p:spPr>
        <p:txBody>
          <a:bodyPr wrap="square" rtlCol="0">
            <a:spAutoFit/>
          </a:bodyPr>
          <a:lstStyle/>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Built-in to CI/CD</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Event or schedule driven</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Windows, Linux, macOS or containers</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Built-in secret store</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Easy to write, easy to share</a:t>
            </a:r>
          </a:p>
        </p:txBody>
      </p:sp>
    </p:spTree>
    <p:extLst>
      <p:ext uri="{BB962C8B-B14F-4D97-AF65-F5344CB8AC3E}">
        <p14:creationId xmlns:p14="http://schemas.microsoft.com/office/powerpoint/2010/main" val="23097371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E5E65-A7A9-FC4E-A0B3-FF3FE6AB5385}"/>
              </a:ext>
            </a:extLst>
          </p:cNvPr>
          <p:cNvPicPr>
            <a:picLocks noChangeAspect="1"/>
          </p:cNvPicPr>
          <p:nvPr/>
        </p:nvPicPr>
        <p:blipFill>
          <a:blip r:embed="rId2"/>
          <a:stretch>
            <a:fillRect/>
          </a:stretch>
        </p:blipFill>
        <p:spPr>
          <a:xfrm>
            <a:off x="1089233" y="436593"/>
            <a:ext cx="10259481" cy="4401287"/>
          </a:xfrm>
          <a:prstGeom prst="rect">
            <a:avLst/>
          </a:prstGeom>
        </p:spPr>
      </p:pic>
      <p:sp>
        <p:nvSpPr>
          <p:cNvPr id="4" name="TextBox 3">
            <a:extLst>
              <a:ext uri="{FF2B5EF4-FFF2-40B4-BE49-F238E27FC236}">
                <a16:creationId xmlns:a16="http://schemas.microsoft.com/office/drawing/2014/main" id="{FA5E3AA1-9B65-2D42-80B3-8187BB5135A5}"/>
              </a:ext>
            </a:extLst>
          </p:cNvPr>
          <p:cNvSpPr txBox="1"/>
          <p:nvPr/>
        </p:nvSpPr>
        <p:spPr>
          <a:xfrm>
            <a:off x="1089233" y="5275038"/>
            <a:ext cx="2264684" cy="478376"/>
          </a:xfrm>
          <a:prstGeom prst="rect">
            <a:avLst/>
          </a:prstGeom>
          <a:noFill/>
        </p:spPr>
        <p:txBody>
          <a:bodyPr wrap="none" rtlCol="0">
            <a:spAutoFit/>
          </a:bodyPr>
          <a:lstStyle/>
          <a:p>
            <a:r>
              <a:rPr lang="en-US" sz="2448" dirty="0">
                <a:solidFill>
                  <a:schemeClr val="accent1"/>
                </a:solidFill>
                <a:latin typeface="Segoe UI" panose="020B0502040204020203" pitchFamily="34" charset="0"/>
                <a:cs typeface="Segoe UI" panose="020B0502040204020203" pitchFamily="34" charset="0"/>
              </a:rPr>
              <a:t>Any languages</a:t>
            </a:r>
          </a:p>
        </p:txBody>
      </p:sp>
      <p:sp>
        <p:nvSpPr>
          <p:cNvPr id="6" name="TextBox 5">
            <a:extLst>
              <a:ext uri="{FF2B5EF4-FFF2-40B4-BE49-F238E27FC236}">
                <a16:creationId xmlns:a16="http://schemas.microsoft.com/office/drawing/2014/main" id="{909B61BC-6DFA-414D-989D-FA593C11D7D5}"/>
              </a:ext>
            </a:extLst>
          </p:cNvPr>
          <p:cNvSpPr txBox="1"/>
          <p:nvPr/>
        </p:nvSpPr>
        <p:spPr>
          <a:xfrm>
            <a:off x="5143384" y="5275038"/>
            <a:ext cx="1952416" cy="478376"/>
          </a:xfrm>
          <a:prstGeom prst="rect">
            <a:avLst/>
          </a:prstGeom>
          <a:noFill/>
        </p:spPr>
        <p:txBody>
          <a:bodyPr wrap="none" rtlCol="0">
            <a:spAutoFit/>
          </a:bodyPr>
          <a:lstStyle/>
          <a:p>
            <a:r>
              <a:rPr lang="en-US" sz="2448" dirty="0">
                <a:solidFill>
                  <a:schemeClr val="accent1"/>
                </a:solidFill>
                <a:latin typeface="Segoe UI" panose="020B0502040204020203" pitchFamily="34" charset="0"/>
                <a:cs typeface="Segoe UI" panose="020B0502040204020203" pitchFamily="34" charset="0"/>
              </a:rPr>
              <a:t>All major OS</a:t>
            </a:r>
          </a:p>
        </p:txBody>
      </p:sp>
      <p:sp>
        <p:nvSpPr>
          <p:cNvPr id="7" name="TextBox 6">
            <a:extLst>
              <a:ext uri="{FF2B5EF4-FFF2-40B4-BE49-F238E27FC236}">
                <a16:creationId xmlns:a16="http://schemas.microsoft.com/office/drawing/2014/main" id="{A92976BC-1A82-B34E-9CEE-0613903B5491}"/>
              </a:ext>
            </a:extLst>
          </p:cNvPr>
          <p:cNvSpPr txBox="1"/>
          <p:nvPr/>
        </p:nvSpPr>
        <p:spPr>
          <a:xfrm>
            <a:off x="9361230" y="5275038"/>
            <a:ext cx="2017812" cy="478376"/>
          </a:xfrm>
          <a:prstGeom prst="rect">
            <a:avLst/>
          </a:prstGeom>
          <a:noFill/>
        </p:spPr>
        <p:txBody>
          <a:bodyPr wrap="none" rtlCol="0">
            <a:spAutoFit/>
          </a:bodyPr>
          <a:lstStyle/>
          <a:p>
            <a:r>
              <a:rPr lang="en-US" sz="2448" dirty="0">
                <a:solidFill>
                  <a:schemeClr val="accent1"/>
                </a:solidFill>
                <a:latin typeface="Segoe UI" panose="020B0502040204020203" pitchFamily="34" charset="0"/>
                <a:cs typeface="Segoe UI" panose="020B0502040204020203" pitchFamily="34" charset="0"/>
              </a:rPr>
              <a:t>Matrix builds</a:t>
            </a:r>
          </a:p>
        </p:txBody>
      </p:sp>
    </p:spTree>
    <p:extLst>
      <p:ext uri="{BB962C8B-B14F-4D97-AF65-F5344CB8AC3E}">
        <p14:creationId xmlns:p14="http://schemas.microsoft.com/office/powerpoint/2010/main" val="10870386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61FAF5-88C6-2F49-BBE9-F0FD6856725B}"/>
              </a:ext>
            </a:extLst>
          </p:cNvPr>
          <p:cNvPicPr>
            <a:picLocks noChangeAspect="1"/>
          </p:cNvPicPr>
          <p:nvPr/>
        </p:nvPicPr>
        <p:blipFill>
          <a:blip r:embed="rId2"/>
          <a:stretch>
            <a:fillRect/>
          </a:stretch>
        </p:blipFill>
        <p:spPr>
          <a:xfrm>
            <a:off x="882" y="4183818"/>
            <a:ext cx="12434711" cy="2810707"/>
          </a:xfrm>
          <a:prstGeom prst="rect">
            <a:avLst/>
          </a:prstGeom>
        </p:spPr>
      </p:pic>
      <p:sp>
        <p:nvSpPr>
          <p:cNvPr id="3" name="TextBox 2">
            <a:extLst>
              <a:ext uri="{FF2B5EF4-FFF2-40B4-BE49-F238E27FC236}">
                <a16:creationId xmlns:a16="http://schemas.microsoft.com/office/drawing/2014/main" id="{AF297966-BFE0-AC4F-948B-3BF8EF917FB0}"/>
              </a:ext>
            </a:extLst>
          </p:cNvPr>
          <p:cNvSpPr txBox="1"/>
          <p:nvPr/>
        </p:nvSpPr>
        <p:spPr>
          <a:xfrm>
            <a:off x="3678953" y="786883"/>
            <a:ext cx="5174439" cy="670512"/>
          </a:xfrm>
          <a:prstGeom prst="rect">
            <a:avLst/>
          </a:prstGeom>
          <a:noFill/>
        </p:spPr>
        <p:txBody>
          <a:bodyPr wrap="none" rtlCol="0">
            <a:spAutoFit/>
          </a:bodyPr>
          <a:lstStyle/>
          <a:p>
            <a:pPr algn="l"/>
            <a:r>
              <a:rPr lang="en-US" sz="3672" dirty="0">
                <a:solidFill>
                  <a:schemeClr val="accent1"/>
                </a:solidFill>
                <a:latin typeface="Segoe UI" panose="020B0502040204020203" pitchFamily="34" charset="0"/>
                <a:cs typeface="Segoe UI" panose="020B0502040204020203" pitchFamily="34" charset="0"/>
              </a:rPr>
              <a:t>Powered by community</a:t>
            </a:r>
          </a:p>
        </p:txBody>
      </p:sp>
      <p:sp>
        <p:nvSpPr>
          <p:cNvPr id="5" name="TextBox 4">
            <a:extLst>
              <a:ext uri="{FF2B5EF4-FFF2-40B4-BE49-F238E27FC236}">
                <a16:creationId xmlns:a16="http://schemas.microsoft.com/office/drawing/2014/main" id="{E97241BA-5CF1-EC45-A2BF-D6AE32916893}"/>
              </a:ext>
            </a:extLst>
          </p:cNvPr>
          <p:cNvSpPr txBox="1"/>
          <p:nvPr/>
        </p:nvSpPr>
        <p:spPr>
          <a:xfrm>
            <a:off x="2250904" y="2198594"/>
            <a:ext cx="3672126" cy="1246787"/>
          </a:xfrm>
          <a:prstGeom prst="rect">
            <a:avLst/>
          </a:prstGeom>
          <a:noFill/>
        </p:spPr>
        <p:txBody>
          <a:bodyPr wrap="square" rtlCol="0">
            <a:spAutoFit/>
          </a:bodyPr>
          <a:lstStyle/>
          <a:p>
            <a:pPr algn="l"/>
            <a:r>
              <a:rPr lang="en-US" sz="2448" dirty="0">
                <a:latin typeface="Segoe UI Semilight" panose="020B0402040204020203" pitchFamily="34" charset="0"/>
                <a:cs typeface="Segoe UI Semilight" panose="020B0402040204020203" pitchFamily="34" charset="0"/>
              </a:rPr>
              <a:t>Thousands of open source actions and workflow templates</a:t>
            </a:r>
          </a:p>
        </p:txBody>
      </p:sp>
      <p:sp>
        <p:nvSpPr>
          <p:cNvPr id="6" name="TextBox 5">
            <a:extLst>
              <a:ext uri="{FF2B5EF4-FFF2-40B4-BE49-F238E27FC236}">
                <a16:creationId xmlns:a16="http://schemas.microsoft.com/office/drawing/2014/main" id="{E9BED84F-B2E3-1044-AA00-9B68B96368B5}"/>
              </a:ext>
            </a:extLst>
          </p:cNvPr>
          <p:cNvSpPr txBox="1"/>
          <p:nvPr/>
        </p:nvSpPr>
        <p:spPr>
          <a:xfrm>
            <a:off x="7388848" y="2057338"/>
            <a:ext cx="4692161" cy="1534858"/>
          </a:xfrm>
          <a:prstGeom prst="rect">
            <a:avLst/>
          </a:prstGeom>
          <a:noFill/>
        </p:spPr>
        <p:txBody>
          <a:bodyPr wrap="square" rtlCol="0">
            <a:spAutoFit/>
          </a:bodyPr>
          <a:lstStyle/>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Deploy to any cloud</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Create a ticket in JIRA</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Publish a package to </a:t>
            </a:r>
            <a:r>
              <a:rPr lang="en-US" sz="1836" dirty="0" err="1">
                <a:latin typeface="Segoe UI Semilight" panose="020B0402040204020203" pitchFamily="34" charset="0"/>
                <a:cs typeface="Segoe UI Semilight" panose="020B0402040204020203" pitchFamily="34" charset="0"/>
              </a:rPr>
              <a:t>npm</a:t>
            </a:r>
            <a:endParaRPr lang="en-US" sz="1836" dirty="0">
              <a:latin typeface="Segoe UI Semilight" panose="020B0402040204020203" pitchFamily="34" charset="0"/>
              <a:cs typeface="Segoe UI Semilight" panose="020B0402040204020203" pitchFamily="34" charset="0"/>
            </a:endParaRP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Label a pull request</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Welcome new contributors</a:t>
            </a:r>
          </a:p>
        </p:txBody>
      </p:sp>
    </p:spTree>
    <p:extLst>
      <p:ext uri="{BB962C8B-B14F-4D97-AF65-F5344CB8AC3E}">
        <p14:creationId xmlns:p14="http://schemas.microsoft.com/office/powerpoint/2010/main" val="605223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C87C-A22F-5C48-B7E0-26B8DA752232}"/>
              </a:ext>
            </a:extLst>
          </p:cNvPr>
          <p:cNvSpPr>
            <a:spLocks noGrp="1"/>
          </p:cNvSpPr>
          <p:nvPr>
            <p:ph type="title"/>
          </p:nvPr>
        </p:nvSpPr>
        <p:spPr/>
        <p:txBody>
          <a:bodyPr/>
          <a:lstStyle/>
          <a:p>
            <a:r>
              <a:rPr lang="en-US" dirty="0"/>
              <a:t>Pricing</a:t>
            </a:r>
          </a:p>
        </p:txBody>
      </p:sp>
      <p:sp>
        <p:nvSpPr>
          <p:cNvPr id="3" name="Content Placeholder 2">
            <a:extLst>
              <a:ext uri="{FF2B5EF4-FFF2-40B4-BE49-F238E27FC236}">
                <a16:creationId xmlns:a16="http://schemas.microsoft.com/office/drawing/2014/main" id="{85569D12-5C82-534D-BE42-F0D1F546A560}"/>
              </a:ext>
            </a:extLst>
          </p:cNvPr>
          <p:cNvSpPr>
            <a:spLocks noGrp="1"/>
          </p:cNvSpPr>
          <p:nvPr>
            <p:ph type="body" sz="quarter" idx="10"/>
          </p:nvPr>
        </p:nvSpPr>
        <p:spPr/>
        <p:txBody>
          <a:bodyPr>
            <a:normAutofit/>
          </a:bodyPr>
          <a:lstStyle/>
          <a:p>
            <a:pPr marL="0" indent="0">
              <a:buNone/>
            </a:pPr>
            <a:r>
              <a:rPr lang="en-US" sz="2448" dirty="0">
                <a:latin typeface="Segoe UI Semilight" panose="020B0402040204020203" pitchFamily="34" charset="0"/>
                <a:cs typeface="Segoe UI Semilight" panose="020B0402040204020203" pitchFamily="34" charset="0"/>
              </a:rPr>
              <a:t>Simple, pay as you go</a:t>
            </a:r>
          </a:p>
        </p:txBody>
      </p:sp>
      <p:pic>
        <p:nvPicPr>
          <p:cNvPr id="4" name="Picture 3">
            <a:extLst>
              <a:ext uri="{FF2B5EF4-FFF2-40B4-BE49-F238E27FC236}">
                <a16:creationId xmlns:a16="http://schemas.microsoft.com/office/drawing/2014/main" id="{431F1756-0BBF-1F4B-9682-FA571C3EF2E2}"/>
              </a:ext>
            </a:extLst>
          </p:cNvPr>
          <p:cNvPicPr>
            <a:picLocks noChangeAspect="1"/>
          </p:cNvPicPr>
          <p:nvPr/>
        </p:nvPicPr>
        <p:blipFill>
          <a:blip r:embed="rId3"/>
          <a:stretch>
            <a:fillRect/>
          </a:stretch>
        </p:blipFill>
        <p:spPr>
          <a:xfrm>
            <a:off x="1131819" y="2083759"/>
            <a:ext cx="10172837" cy="4538372"/>
          </a:xfrm>
          <a:prstGeom prst="rect">
            <a:avLst/>
          </a:prstGeom>
        </p:spPr>
      </p:pic>
    </p:spTree>
    <p:extLst>
      <p:ext uri="{BB962C8B-B14F-4D97-AF65-F5344CB8AC3E}">
        <p14:creationId xmlns:p14="http://schemas.microsoft.com/office/powerpoint/2010/main" val="322345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FAD61-2F54-134D-A856-0FA57C63F3C2}"/>
              </a:ext>
            </a:extLst>
          </p:cNvPr>
          <p:cNvPicPr>
            <a:picLocks noChangeAspect="1"/>
          </p:cNvPicPr>
          <p:nvPr/>
        </p:nvPicPr>
        <p:blipFill>
          <a:blip r:embed="rId2"/>
          <a:stretch>
            <a:fillRect/>
          </a:stretch>
        </p:blipFill>
        <p:spPr>
          <a:xfrm>
            <a:off x="1663124" y="2260409"/>
            <a:ext cx="2036832" cy="2036832"/>
          </a:xfrm>
          <a:prstGeom prst="rect">
            <a:avLst/>
          </a:prstGeom>
        </p:spPr>
      </p:pic>
      <p:sp>
        <p:nvSpPr>
          <p:cNvPr id="6" name="TextBox 5">
            <a:extLst>
              <a:ext uri="{FF2B5EF4-FFF2-40B4-BE49-F238E27FC236}">
                <a16:creationId xmlns:a16="http://schemas.microsoft.com/office/drawing/2014/main" id="{715C8C4A-D878-BE48-8EFA-30BF787EEE07}"/>
              </a:ext>
            </a:extLst>
          </p:cNvPr>
          <p:cNvSpPr txBox="1"/>
          <p:nvPr/>
        </p:nvSpPr>
        <p:spPr>
          <a:xfrm>
            <a:off x="7597714" y="1966087"/>
            <a:ext cx="2574010" cy="734534"/>
          </a:xfrm>
          <a:prstGeom prst="rect">
            <a:avLst/>
          </a:prstGeom>
          <a:noFill/>
        </p:spPr>
        <p:txBody>
          <a:bodyPr wrap="none" rtlCol="0">
            <a:spAutoFit/>
          </a:bodyPr>
          <a:lstStyle/>
          <a:p>
            <a:pPr algn="l"/>
            <a:r>
              <a:rPr lang="en-US" sz="4080" dirty="0">
                <a:latin typeface="Segoe UI Semilight" panose="020B0402040204020203" pitchFamily="34" charset="0"/>
                <a:cs typeface="Segoe UI Semilight" panose="020B0402040204020203" pitchFamily="34" charset="0"/>
              </a:rPr>
              <a:t>Workflows</a:t>
            </a:r>
          </a:p>
        </p:txBody>
      </p:sp>
      <p:sp>
        <p:nvSpPr>
          <p:cNvPr id="7" name="TextBox 6">
            <a:extLst>
              <a:ext uri="{FF2B5EF4-FFF2-40B4-BE49-F238E27FC236}">
                <a16:creationId xmlns:a16="http://schemas.microsoft.com/office/drawing/2014/main" id="{75D04DA5-D42B-0D4F-B985-56CB1748E78B}"/>
              </a:ext>
            </a:extLst>
          </p:cNvPr>
          <p:cNvSpPr txBox="1"/>
          <p:nvPr/>
        </p:nvSpPr>
        <p:spPr>
          <a:xfrm>
            <a:off x="7598292" y="3019841"/>
            <a:ext cx="1658261" cy="734534"/>
          </a:xfrm>
          <a:prstGeom prst="rect">
            <a:avLst/>
          </a:prstGeom>
          <a:noFill/>
        </p:spPr>
        <p:txBody>
          <a:bodyPr wrap="none" rtlCol="0">
            <a:spAutoFit/>
          </a:bodyPr>
          <a:lstStyle/>
          <a:p>
            <a:pPr algn="l"/>
            <a:r>
              <a:rPr lang="en-US" sz="4080" dirty="0">
                <a:latin typeface="Segoe UI Semilight" panose="020B0402040204020203" pitchFamily="34" charset="0"/>
                <a:cs typeface="Segoe UI Semilight" panose="020B0402040204020203" pitchFamily="34" charset="0"/>
              </a:rPr>
              <a:t>Events</a:t>
            </a:r>
          </a:p>
        </p:txBody>
      </p:sp>
      <p:sp>
        <p:nvSpPr>
          <p:cNvPr id="8" name="TextBox 7">
            <a:extLst>
              <a:ext uri="{FF2B5EF4-FFF2-40B4-BE49-F238E27FC236}">
                <a16:creationId xmlns:a16="http://schemas.microsoft.com/office/drawing/2014/main" id="{0BFC0806-B482-064E-AE09-F0A78D8041AD}"/>
              </a:ext>
            </a:extLst>
          </p:cNvPr>
          <p:cNvSpPr txBox="1"/>
          <p:nvPr/>
        </p:nvSpPr>
        <p:spPr>
          <a:xfrm>
            <a:off x="7597714" y="4073595"/>
            <a:ext cx="1877209" cy="734534"/>
          </a:xfrm>
          <a:prstGeom prst="rect">
            <a:avLst/>
          </a:prstGeom>
          <a:noFill/>
        </p:spPr>
        <p:txBody>
          <a:bodyPr wrap="none" rtlCol="0">
            <a:spAutoFit/>
          </a:bodyPr>
          <a:lstStyle/>
          <a:p>
            <a:pPr algn="l"/>
            <a:r>
              <a:rPr lang="en-US" sz="4080" dirty="0">
                <a:latin typeface="Segoe UI Semilight" panose="020B0402040204020203" pitchFamily="34" charset="0"/>
                <a:cs typeface="Segoe UI Semilight" panose="020B0402040204020203" pitchFamily="34" charset="0"/>
              </a:rPr>
              <a:t>Actions</a:t>
            </a:r>
          </a:p>
        </p:txBody>
      </p:sp>
      <p:cxnSp>
        <p:nvCxnSpPr>
          <p:cNvPr id="10" name="Straight Connector 9">
            <a:extLst>
              <a:ext uri="{FF2B5EF4-FFF2-40B4-BE49-F238E27FC236}">
                <a16:creationId xmlns:a16="http://schemas.microsoft.com/office/drawing/2014/main" id="{1BF67CB7-C9E6-3B4C-A82D-10637BF2E11D}"/>
              </a:ext>
            </a:extLst>
          </p:cNvPr>
          <p:cNvCxnSpPr/>
          <p:nvPr/>
        </p:nvCxnSpPr>
        <p:spPr>
          <a:xfrm>
            <a:off x="4838761" y="1253327"/>
            <a:ext cx="0" cy="44007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7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6FBF2-1A45-3F4E-A5DB-BE05057C004F}"/>
              </a:ext>
            </a:extLst>
          </p:cNvPr>
          <p:cNvPicPr>
            <a:picLocks noChangeAspect="1"/>
          </p:cNvPicPr>
          <p:nvPr/>
        </p:nvPicPr>
        <p:blipFill>
          <a:blip r:embed="rId2"/>
          <a:stretch>
            <a:fillRect/>
          </a:stretch>
        </p:blipFill>
        <p:spPr>
          <a:xfrm>
            <a:off x="5630109" y="-1"/>
            <a:ext cx="6805484" cy="6994525"/>
          </a:xfrm>
          <a:prstGeom prst="rect">
            <a:avLst/>
          </a:prstGeom>
        </p:spPr>
      </p:pic>
      <p:sp>
        <p:nvSpPr>
          <p:cNvPr id="5" name="TextBox 4">
            <a:extLst>
              <a:ext uri="{FF2B5EF4-FFF2-40B4-BE49-F238E27FC236}">
                <a16:creationId xmlns:a16="http://schemas.microsoft.com/office/drawing/2014/main" id="{A7C4CEDF-CFAF-5040-AD28-A70DB091A90C}"/>
              </a:ext>
            </a:extLst>
          </p:cNvPr>
          <p:cNvSpPr txBox="1"/>
          <p:nvPr/>
        </p:nvSpPr>
        <p:spPr>
          <a:xfrm>
            <a:off x="1632938" y="1602912"/>
            <a:ext cx="2430137" cy="734534"/>
          </a:xfrm>
          <a:prstGeom prst="rect">
            <a:avLst/>
          </a:prstGeom>
          <a:noFill/>
        </p:spPr>
        <p:txBody>
          <a:bodyPr wrap="none" rtlCol="0">
            <a:spAutoFit/>
          </a:bodyPr>
          <a:lstStyle/>
          <a:p>
            <a:pPr algn="l"/>
            <a:r>
              <a:rPr lang="en-US" sz="4080" dirty="0">
                <a:solidFill>
                  <a:srgbClr val="0070C0"/>
                </a:solidFill>
                <a:latin typeface="Segoe UI" panose="020B0502040204020203" pitchFamily="34" charset="0"/>
                <a:cs typeface="Segoe UI" panose="020B0502040204020203" pitchFamily="34" charset="0"/>
              </a:rPr>
              <a:t>Workflow</a:t>
            </a:r>
          </a:p>
        </p:txBody>
      </p:sp>
      <p:sp>
        <p:nvSpPr>
          <p:cNvPr id="6" name="TextBox 5">
            <a:extLst>
              <a:ext uri="{FF2B5EF4-FFF2-40B4-BE49-F238E27FC236}">
                <a16:creationId xmlns:a16="http://schemas.microsoft.com/office/drawing/2014/main" id="{0D7E253B-E6F2-E24F-8FDE-04B6C7A110C0}"/>
              </a:ext>
            </a:extLst>
          </p:cNvPr>
          <p:cNvSpPr txBox="1"/>
          <p:nvPr/>
        </p:nvSpPr>
        <p:spPr>
          <a:xfrm>
            <a:off x="743914" y="2550088"/>
            <a:ext cx="4167571" cy="670445"/>
          </a:xfrm>
          <a:prstGeom prst="rect">
            <a:avLst/>
          </a:prstGeom>
          <a:noFill/>
        </p:spPr>
        <p:txBody>
          <a:bodyPr wrap="square" rtlCol="0">
            <a:spAutoFit/>
          </a:bodyPr>
          <a:lstStyle/>
          <a:p>
            <a:pPr algn="ctr"/>
            <a:r>
              <a:rPr lang="en-US" sz="1836" dirty="0">
                <a:latin typeface="Segoe UI Semilight" panose="020B0402040204020203" pitchFamily="34" charset="0"/>
                <a:cs typeface="Segoe UI Semilight" panose="020B0402040204020203" pitchFamily="34" charset="0"/>
              </a:rPr>
              <a:t>A configurable automated process that you can set up in your repository</a:t>
            </a:r>
          </a:p>
        </p:txBody>
      </p:sp>
      <p:sp>
        <p:nvSpPr>
          <p:cNvPr id="7" name="TextBox 6">
            <a:extLst>
              <a:ext uri="{FF2B5EF4-FFF2-40B4-BE49-F238E27FC236}">
                <a16:creationId xmlns:a16="http://schemas.microsoft.com/office/drawing/2014/main" id="{E7B70D54-C0EC-0C41-A092-EC66301F9693}"/>
              </a:ext>
            </a:extLst>
          </p:cNvPr>
          <p:cNvSpPr txBox="1"/>
          <p:nvPr/>
        </p:nvSpPr>
        <p:spPr>
          <a:xfrm>
            <a:off x="1173785" y="3497262"/>
            <a:ext cx="3307828" cy="2111133"/>
          </a:xfrm>
          <a:prstGeom prst="rect">
            <a:avLst/>
          </a:prstGeom>
          <a:noFill/>
        </p:spPr>
        <p:txBody>
          <a:bodyPr wrap="square" rtlCol="0">
            <a:spAutoFit/>
          </a:bodyPr>
          <a:lstStyle/>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a:t>
            </a:r>
            <a:r>
              <a:rPr lang="en-US" sz="1836" dirty="0" err="1">
                <a:latin typeface="Segoe UI Semilight" panose="020B0402040204020203" pitchFamily="34" charset="0"/>
                <a:cs typeface="Segoe UI Semilight" panose="020B0402040204020203" pitchFamily="34" charset="0"/>
              </a:rPr>
              <a:t>github</a:t>
            </a:r>
            <a:r>
              <a:rPr lang="en-US" sz="1836" dirty="0">
                <a:latin typeface="Segoe UI Semilight" panose="020B0402040204020203" pitchFamily="34" charset="0"/>
                <a:cs typeface="Segoe UI Semilight" panose="020B0402040204020203" pitchFamily="34" charset="0"/>
              </a:rPr>
              <a:t>/workflows</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YAML files (.</a:t>
            </a:r>
            <a:r>
              <a:rPr lang="en-US" sz="1836" dirty="0" err="1">
                <a:latin typeface="Segoe UI Semilight" panose="020B0402040204020203" pitchFamily="34" charset="0"/>
                <a:cs typeface="Segoe UI Semilight" panose="020B0402040204020203" pitchFamily="34" charset="0"/>
              </a:rPr>
              <a:t>yml</a:t>
            </a:r>
            <a:r>
              <a:rPr lang="en-US" sz="1836" dirty="0">
                <a:latin typeface="Segoe UI Semilight" panose="020B0402040204020203" pitchFamily="34" charset="0"/>
                <a:cs typeface="Segoe UI Semilight" panose="020B0402040204020203" pitchFamily="34" charset="0"/>
              </a:rPr>
              <a:t> or .</a:t>
            </a:r>
            <a:r>
              <a:rPr lang="en-US" sz="1836" dirty="0" err="1">
                <a:latin typeface="Segoe UI Semilight" panose="020B0402040204020203" pitchFamily="34" charset="0"/>
                <a:cs typeface="Segoe UI Semilight" panose="020B0402040204020203" pitchFamily="34" charset="0"/>
              </a:rPr>
              <a:t>yaml</a:t>
            </a:r>
            <a:r>
              <a:rPr lang="en-US" sz="1836" dirty="0">
                <a:latin typeface="Segoe UI Semilight" panose="020B0402040204020203" pitchFamily="34" charset="0"/>
                <a:cs typeface="Segoe UI Semilight" panose="020B0402040204020203" pitchFamily="34" charset="0"/>
              </a:rPr>
              <a:t>)</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Build from scratch or use a template</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Contains:</a:t>
            </a:r>
          </a:p>
          <a:p>
            <a:pPr marL="757735" lvl="1" indent="-291436">
              <a:buFont typeface="Arial" panose="020B0604020202020204" pitchFamily="34" charset="0"/>
              <a:buChar char="•"/>
            </a:pPr>
            <a:r>
              <a:rPr lang="en-US" sz="1836" b="1" dirty="0">
                <a:latin typeface="Segoe UI Semilight" panose="020B0402040204020203" pitchFamily="34" charset="0"/>
                <a:cs typeface="Segoe UI Semilight" panose="020B0402040204020203" pitchFamily="34" charset="0"/>
              </a:rPr>
              <a:t>jobs</a:t>
            </a:r>
            <a:r>
              <a:rPr lang="en-US" sz="1836" dirty="0">
                <a:latin typeface="Segoe UI Semilight" panose="020B0402040204020203" pitchFamily="34" charset="0"/>
                <a:cs typeface="Segoe UI Semilight" panose="020B0402040204020203" pitchFamily="34" charset="0"/>
              </a:rPr>
              <a:t> &gt; </a:t>
            </a:r>
            <a:r>
              <a:rPr lang="en-US" sz="1836" b="1" dirty="0">
                <a:latin typeface="Segoe UI Semilight" panose="020B0402040204020203" pitchFamily="34" charset="0"/>
                <a:cs typeface="Segoe UI Semilight" panose="020B0402040204020203" pitchFamily="34" charset="0"/>
              </a:rPr>
              <a:t>steps</a:t>
            </a:r>
            <a:r>
              <a:rPr lang="en-US" sz="1836" dirty="0">
                <a:latin typeface="Segoe UI Semilight" panose="020B0402040204020203" pitchFamily="34" charset="0"/>
                <a:cs typeface="Segoe UI Semilight" panose="020B0402040204020203" pitchFamily="34" charset="0"/>
              </a:rPr>
              <a:t> &gt; </a:t>
            </a:r>
            <a:r>
              <a:rPr lang="en-US" sz="1836" b="1" dirty="0">
                <a:latin typeface="Segoe UI Semilight" panose="020B0402040204020203" pitchFamily="34" charset="0"/>
                <a:cs typeface="Segoe UI Semilight" panose="020B0402040204020203" pitchFamily="34" charset="0"/>
              </a:rPr>
              <a:t>commands </a:t>
            </a:r>
            <a:r>
              <a:rPr lang="en-US" sz="1836" dirty="0">
                <a:latin typeface="Segoe UI Semilight" panose="020B0402040204020203" pitchFamily="34" charset="0"/>
                <a:cs typeface="Segoe UI Semilight" panose="020B0402040204020203" pitchFamily="34" charset="0"/>
              </a:rPr>
              <a:t>or </a:t>
            </a:r>
            <a:r>
              <a:rPr lang="en-US" sz="1836" b="1" dirty="0">
                <a:latin typeface="Segoe UI Semilight" panose="020B0402040204020203" pitchFamily="34" charset="0"/>
                <a:cs typeface="Segoe UI Semilight" panose="020B0402040204020203" pitchFamily="34" charset="0"/>
              </a:rPr>
              <a:t>actions</a:t>
            </a:r>
          </a:p>
        </p:txBody>
      </p:sp>
    </p:spTree>
    <p:extLst>
      <p:ext uri="{BB962C8B-B14F-4D97-AF65-F5344CB8AC3E}">
        <p14:creationId xmlns:p14="http://schemas.microsoft.com/office/powerpoint/2010/main" val="1429060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4CEDF-CFAF-5040-AD28-A70DB091A90C}"/>
              </a:ext>
            </a:extLst>
          </p:cNvPr>
          <p:cNvSpPr txBox="1"/>
          <p:nvPr/>
        </p:nvSpPr>
        <p:spPr>
          <a:xfrm>
            <a:off x="1993630" y="1540133"/>
            <a:ext cx="1699134" cy="734534"/>
          </a:xfrm>
          <a:prstGeom prst="rect">
            <a:avLst/>
          </a:prstGeom>
          <a:noFill/>
        </p:spPr>
        <p:txBody>
          <a:bodyPr wrap="none" rtlCol="0">
            <a:spAutoFit/>
          </a:bodyPr>
          <a:lstStyle/>
          <a:p>
            <a:pPr algn="l"/>
            <a:r>
              <a:rPr lang="en-US" sz="4080" dirty="0">
                <a:solidFill>
                  <a:srgbClr val="0070C0"/>
                </a:solidFill>
                <a:latin typeface="Segoe UI" panose="020B0502040204020203" pitchFamily="34" charset="0"/>
                <a:cs typeface="Segoe UI" panose="020B0502040204020203" pitchFamily="34" charset="0"/>
              </a:rPr>
              <a:t>Events</a:t>
            </a:r>
          </a:p>
        </p:txBody>
      </p:sp>
      <p:sp>
        <p:nvSpPr>
          <p:cNvPr id="6" name="TextBox 5">
            <a:extLst>
              <a:ext uri="{FF2B5EF4-FFF2-40B4-BE49-F238E27FC236}">
                <a16:creationId xmlns:a16="http://schemas.microsoft.com/office/drawing/2014/main" id="{0D7E253B-E6F2-E24F-8FDE-04B6C7A110C0}"/>
              </a:ext>
            </a:extLst>
          </p:cNvPr>
          <p:cNvSpPr txBox="1"/>
          <p:nvPr/>
        </p:nvSpPr>
        <p:spPr>
          <a:xfrm>
            <a:off x="743912" y="2503001"/>
            <a:ext cx="4167571" cy="382308"/>
          </a:xfrm>
          <a:prstGeom prst="rect">
            <a:avLst/>
          </a:prstGeom>
          <a:noFill/>
        </p:spPr>
        <p:txBody>
          <a:bodyPr wrap="square" rtlCol="0">
            <a:spAutoFit/>
          </a:bodyPr>
          <a:lstStyle/>
          <a:p>
            <a:pPr algn="ctr"/>
            <a:r>
              <a:rPr lang="en-US" sz="1836" dirty="0">
                <a:latin typeface="Segoe UI Semilight" panose="020B0402040204020203" pitchFamily="34" charset="0"/>
                <a:cs typeface="Segoe UI Semilight" panose="020B0402040204020203" pitchFamily="34" charset="0"/>
              </a:rPr>
              <a:t>Workflows are triggered on events</a:t>
            </a:r>
          </a:p>
        </p:txBody>
      </p:sp>
      <p:sp>
        <p:nvSpPr>
          <p:cNvPr id="7" name="TextBox 6">
            <a:extLst>
              <a:ext uri="{FF2B5EF4-FFF2-40B4-BE49-F238E27FC236}">
                <a16:creationId xmlns:a16="http://schemas.microsoft.com/office/drawing/2014/main" id="{E7B70D54-C0EC-0C41-A092-EC66301F9693}"/>
              </a:ext>
            </a:extLst>
          </p:cNvPr>
          <p:cNvSpPr txBox="1"/>
          <p:nvPr/>
        </p:nvSpPr>
        <p:spPr>
          <a:xfrm>
            <a:off x="1394714" y="3327864"/>
            <a:ext cx="3307828" cy="2399270"/>
          </a:xfrm>
          <a:prstGeom prst="rect">
            <a:avLst/>
          </a:prstGeom>
          <a:noFill/>
        </p:spPr>
        <p:txBody>
          <a:bodyPr wrap="square" rtlCol="0">
            <a:spAutoFit/>
          </a:bodyPr>
          <a:lstStyle/>
          <a:p>
            <a:pPr marL="349724" indent="-349724">
              <a:buFont typeface="+mj-lt"/>
              <a:buAutoNum type="arabicPeriod"/>
            </a:pPr>
            <a:r>
              <a:rPr lang="en-US" sz="1836" b="1" dirty="0">
                <a:latin typeface="Segoe UI Semilight" panose="020B0402040204020203" pitchFamily="34" charset="0"/>
                <a:cs typeface="Segoe UI Semilight" panose="020B0402040204020203" pitchFamily="34" charset="0"/>
              </a:rPr>
              <a:t>GitHub Event</a:t>
            </a:r>
          </a:p>
          <a:p>
            <a:pPr marL="816022" lvl="1"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Issues, Comments, Push, Milestones, Forks, </a:t>
            </a:r>
            <a:r>
              <a:rPr lang="en-US" sz="1836" dirty="0" err="1">
                <a:latin typeface="Segoe UI Semilight" panose="020B0402040204020203" pitchFamily="34" charset="0"/>
                <a:cs typeface="Segoe UI Semilight" panose="020B0402040204020203" pitchFamily="34" charset="0"/>
              </a:rPr>
              <a:t>etc</a:t>
            </a:r>
            <a:endParaRPr lang="en-US" sz="1836" dirty="0">
              <a:latin typeface="Segoe UI Semilight" panose="020B0402040204020203" pitchFamily="34" charset="0"/>
              <a:cs typeface="Segoe UI Semilight" panose="020B0402040204020203" pitchFamily="34" charset="0"/>
            </a:endParaRPr>
          </a:p>
          <a:p>
            <a:pPr marL="349724" indent="-349724">
              <a:buFont typeface="+mj-lt"/>
              <a:buAutoNum type="arabicPeriod"/>
            </a:pPr>
            <a:r>
              <a:rPr lang="en-US" sz="1836" b="1" dirty="0">
                <a:latin typeface="Segoe UI Semilight" panose="020B0402040204020203" pitchFamily="34" charset="0"/>
                <a:cs typeface="Segoe UI Semilight" panose="020B0402040204020203" pitchFamily="34" charset="0"/>
              </a:rPr>
              <a:t>Schedule</a:t>
            </a:r>
          </a:p>
          <a:p>
            <a:pPr marL="816022" lvl="1"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CRON syntax</a:t>
            </a:r>
          </a:p>
          <a:p>
            <a:pPr marL="349724" indent="-349724">
              <a:buFont typeface="+mj-lt"/>
              <a:buAutoNum type="arabicPeriod"/>
            </a:pPr>
            <a:r>
              <a:rPr lang="en-US" sz="1836" b="1" dirty="0">
                <a:latin typeface="Segoe UI Semilight" panose="020B0402040204020203" pitchFamily="34" charset="0"/>
                <a:cs typeface="Segoe UI Semilight" panose="020B0402040204020203" pitchFamily="34" charset="0"/>
              </a:rPr>
              <a:t>External Event</a:t>
            </a:r>
          </a:p>
          <a:p>
            <a:pPr marL="816022" lvl="1"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Webhooks</a:t>
            </a:r>
          </a:p>
        </p:txBody>
      </p:sp>
      <p:pic>
        <p:nvPicPr>
          <p:cNvPr id="2" name="Picture 1">
            <a:extLst>
              <a:ext uri="{FF2B5EF4-FFF2-40B4-BE49-F238E27FC236}">
                <a16:creationId xmlns:a16="http://schemas.microsoft.com/office/drawing/2014/main" id="{9071E922-1939-1944-B908-53EB53CA81FC}"/>
              </a:ext>
            </a:extLst>
          </p:cNvPr>
          <p:cNvPicPr>
            <a:picLocks noChangeAspect="1"/>
          </p:cNvPicPr>
          <p:nvPr/>
        </p:nvPicPr>
        <p:blipFill>
          <a:blip r:embed="rId2"/>
          <a:stretch>
            <a:fillRect/>
          </a:stretch>
        </p:blipFill>
        <p:spPr>
          <a:xfrm>
            <a:off x="5743317" y="480873"/>
            <a:ext cx="6692275" cy="6032778"/>
          </a:xfrm>
          <a:prstGeom prst="rect">
            <a:avLst/>
          </a:prstGeom>
        </p:spPr>
      </p:pic>
    </p:spTree>
    <p:extLst>
      <p:ext uri="{BB962C8B-B14F-4D97-AF65-F5344CB8AC3E}">
        <p14:creationId xmlns:p14="http://schemas.microsoft.com/office/powerpoint/2010/main" val="87648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638799" cy="2179058"/>
          </a:xfrm>
        </p:spPr>
        <p:txBody>
          <a:bodyPr/>
          <a:lstStyle/>
          <a:p>
            <a:r>
              <a:rPr lang="en-US" dirty="0"/>
              <a:t>Introduction to Serverless</a:t>
            </a:r>
            <a:endParaRPr lang="en-US" sz="7200" dirty="0"/>
          </a:p>
        </p:txBody>
      </p:sp>
    </p:spTree>
    <p:extLst>
      <p:ext uri="{BB962C8B-B14F-4D97-AF65-F5344CB8AC3E}">
        <p14:creationId xmlns:p14="http://schemas.microsoft.com/office/powerpoint/2010/main" val="35242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3BA2-DD8D-D34A-A873-D0E2940210E5}"/>
              </a:ext>
            </a:extLst>
          </p:cNvPr>
          <p:cNvSpPr>
            <a:spLocks noGrp="1"/>
          </p:cNvSpPr>
          <p:nvPr>
            <p:ph type="title"/>
          </p:nvPr>
        </p:nvSpPr>
        <p:spPr/>
        <p:txBody>
          <a:bodyPr/>
          <a:lstStyle/>
          <a:p>
            <a:r>
              <a:rPr lang="en-US" dirty="0"/>
              <a:t>Configuring events events</a:t>
            </a:r>
          </a:p>
        </p:txBody>
      </p:sp>
      <p:sp>
        <p:nvSpPr>
          <p:cNvPr id="3" name="Content Placeholder 2">
            <a:extLst>
              <a:ext uri="{FF2B5EF4-FFF2-40B4-BE49-F238E27FC236}">
                <a16:creationId xmlns:a16="http://schemas.microsoft.com/office/drawing/2014/main" id="{3F1BD78A-A79E-F84B-A083-077409CD853B}"/>
              </a:ext>
            </a:extLst>
          </p:cNvPr>
          <p:cNvSpPr>
            <a:spLocks noGrp="1"/>
          </p:cNvSpPr>
          <p:nvPr>
            <p:ph type="body" sz="quarter" idx="10"/>
          </p:nvPr>
        </p:nvSpPr>
        <p:spPr>
          <a:xfrm>
            <a:off x="969384" y="2838358"/>
            <a:ext cx="4897437" cy="3461572"/>
          </a:xfrm>
          <a:solidFill>
            <a:schemeClr val="tx1">
              <a:lumMod val="85000"/>
            </a:schemeClr>
          </a:solidFill>
        </p:spPr>
        <p:txBody>
          <a:bodyPr vert="horz" wrap="square" lIns="373041" tIns="279781" rIns="373041" bIns="91440" rtlCol="0">
            <a:normAutofit/>
          </a:bodyPr>
          <a:lstStyle/>
          <a:p>
            <a:pPr marL="0" indent="0">
              <a:buNone/>
            </a:pPr>
            <a:r>
              <a:rPr lang="en-US" sz="1632" dirty="0">
                <a:latin typeface="Consolas" panose="020B0609020204030204" pitchFamily="49" charset="0"/>
                <a:cs typeface="Consolas" panose="020B0609020204030204" pitchFamily="49" charset="0"/>
              </a:rPr>
              <a:t>on: </a:t>
            </a:r>
            <a:br>
              <a:rPr lang="en-US" sz="1632" dirty="0">
                <a:latin typeface="Consolas" panose="020B0609020204030204" pitchFamily="49" charset="0"/>
                <a:cs typeface="Consolas" panose="020B0609020204030204" pitchFamily="49" charset="0"/>
              </a:rPr>
            </a:br>
            <a:r>
              <a:rPr lang="en-US" sz="1632" dirty="0">
                <a:latin typeface="Consolas" panose="020B0609020204030204" pitchFamily="49" charset="0"/>
                <a:cs typeface="Consolas" panose="020B0609020204030204" pitchFamily="49" charset="0"/>
              </a:rPr>
              <a:t>   push:</a:t>
            </a:r>
            <a:br>
              <a:rPr lang="en-US" sz="1632" dirty="0">
                <a:latin typeface="Consolas" panose="020B0609020204030204" pitchFamily="49" charset="0"/>
                <a:cs typeface="Consolas" panose="020B0609020204030204" pitchFamily="49" charset="0"/>
              </a:rPr>
            </a:br>
            <a:r>
              <a:rPr lang="en-US" sz="1632" dirty="0">
                <a:latin typeface="Consolas" panose="020B0609020204030204" pitchFamily="49" charset="0"/>
                <a:cs typeface="Consolas" panose="020B0609020204030204" pitchFamily="49" charset="0"/>
              </a:rPr>
              <a:t>      paths-ignore:</a:t>
            </a:r>
            <a:br>
              <a:rPr lang="en-US" sz="1632" dirty="0">
                <a:latin typeface="Consolas" panose="020B0609020204030204" pitchFamily="49" charset="0"/>
                <a:cs typeface="Consolas" panose="020B0609020204030204" pitchFamily="49" charset="0"/>
              </a:rPr>
            </a:br>
            <a:r>
              <a:rPr lang="en-US" sz="1632" dirty="0">
                <a:latin typeface="Consolas" panose="020B0609020204030204" pitchFamily="49" charset="0"/>
                <a:cs typeface="Consolas" panose="020B0609020204030204" pitchFamily="49" charset="0"/>
              </a:rPr>
              <a:t>      </a:t>
            </a:r>
            <a:r>
              <a:rPr lang="en-US" sz="1632" dirty="0">
                <a:solidFill>
                  <a:srgbClr val="FF0000"/>
                </a:solidFill>
                <a:latin typeface="Consolas" panose="020B0609020204030204" pitchFamily="49" charset="0"/>
                <a:cs typeface="Consolas" panose="020B0609020204030204" pitchFamily="49" charset="0"/>
              </a:rPr>
              <a:t>- 'docs/**'</a:t>
            </a:r>
          </a:p>
        </p:txBody>
      </p:sp>
      <p:sp>
        <p:nvSpPr>
          <p:cNvPr id="4" name="Content Placeholder 2">
            <a:extLst>
              <a:ext uri="{FF2B5EF4-FFF2-40B4-BE49-F238E27FC236}">
                <a16:creationId xmlns:a16="http://schemas.microsoft.com/office/drawing/2014/main" id="{D3DDD521-16E2-8A48-B6BA-80935296E708}"/>
              </a:ext>
            </a:extLst>
          </p:cNvPr>
          <p:cNvSpPr txBox="1">
            <a:spLocks/>
          </p:cNvSpPr>
          <p:nvPr/>
        </p:nvSpPr>
        <p:spPr>
          <a:xfrm>
            <a:off x="6569654" y="2838358"/>
            <a:ext cx="5011053" cy="3461572"/>
          </a:xfrm>
          <a:prstGeom prst="rect">
            <a:avLst/>
          </a:prstGeom>
          <a:solidFill>
            <a:schemeClr val="tx1">
              <a:lumMod val="85000"/>
            </a:schemeClr>
          </a:solidFill>
        </p:spPr>
        <p:txBody>
          <a:bodyPr vert="horz" lIns="373041" tIns="279781" rIns="373041" bIns="4663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32" dirty="0">
                <a:solidFill>
                  <a:schemeClr val="bg1"/>
                </a:solidFill>
                <a:latin typeface="Consolas" panose="020B0609020204030204" pitchFamily="49" charset="0"/>
                <a:cs typeface="Consolas" panose="020B0609020204030204" pitchFamily="49" charset="0"/>
              </a:rPr>
              <a:t>on: </a:t>
            </a:r>
            <a:br>
              <a:rPr lang="en-US" sz="1632" dirty="0">
                <a:solidFill>
                  <a:schemeClr val="bg1"/>
                </a:solidFill>
                <a:latin typeface="Consolas" panose="020B0609020204030204" pitchFamily="49" charset="0"/>
                <a:cs typeface="Consolas" panose="020B0609020204030204" pitchFamily="49" charset="0"/>
              </a:rPr>
            </a:br>
            <a:r>
              <a:rPr lang="en-US" sz="1632" dirty="0">
                <a:solidFill>
                  <a:schemeClr val="bg1"/>
                </a:solidFill>
                <a:latin typeface="Consolas" panose="020B0609020204030204" pitchFamily="49" charset="0"/>
                <a:cs typeface="Consolas" panose="020B0609020204030204" pitchFamily="49" charset="0"/>
              </a:rPr>
              <a:t>   push:</a:t>
            </a:r>
            <a:br>
              <a:rPr lang="en-US" sz="1632" dirty="0">
                <a:solidFill>
                  <a:schemeClr val="bg1"/>
                </a:solidFill>
                <a:latin typeface="Consolas" panose="020B0609020204030204" pitchFamily="49" charset="0"/>
                <a:cs typeface="Consolas" panose="020B0609020204030204" pitchFamily="49" charset="0"/>
              </a:rPr>
            </a:br>
            <a:r>
              <a:rPr lang="en-US" sz="1632" dirty="0">
                <a:solidFill>
                  <a:schemeClr val="bg1"/>
                </a:solidFill>
                <a:latin typeface="Consolas" panose="020B0609020204030204" pitchFamily="49" charset="0"/>
                <a:cs typeface="Consolas" panose="020B0609020204030204" pitchFamily="49" charset="0"/>
              </a:rPr>
              <a:t>      paths:</a:t>
            </a:r>
            <a:br>
              <a:rPr lang="en-US" sz="1632" dirty="0">
                <a:latin typeface="Consolas" panose="020B0609020204030204" pitchFamily="49" charset="0"/>
                <a:cs typeface="Consolas" panose="020B0609020204030204" pitchFamily="49" charset="0"/>
              </a:rPr>
            </a:br>
            <a:r>
              <a:rPr lang="en-US" sz="1632" dirty="0">
                <a:latin typeface="Consolas" panose="020B0609020204030204" pitchFamily="49" charset="0"/>
                <a:cs typeface="Consolas" panose="020B0609020204030204" pitchFamily="49" charset="0"/>
              </a:rPr>
              <a:t>      </a:t>
            </a:r>
            <a:r>
              <a:rPr lang="en-US" sz="1632" dirty="0">
                <a:solidFill>
                  <a:srgbClr val="FF0000"/>
                </a:solidFill>
                <a:latin typeface="Consolas" panose="020B0609020204030204" pitchFamily="49" charset="0"/>
                <a:cs typeface="Consolas" panose="020B0609020204030204" pitchFamily="49" charset="0"/>
              </a:rPr>
              <a:t>- '**.</a:t>
            </a:r>
            <a:r>
              <a:rPr lang="en-US" sz="1632" dirty="0" err="1">
                <a:solidFill>
                  <a:srgbClr val="FF0000"/>
                </a:solidFill>
                <a:latin typeface="Consolas" panose="020B0609020204030204" pitchFamily="49" charset="0"/>
                <a:cs typeface="Consolas" panose="020B0609020204030204" pitchFamily="49" charset="0"/>
              </a:rPr>
              <a:t>js</a:t>
            </a:r>
            <a:r>
              <a:rPr lang="en-US" sz="1632" dirty="0">
                <a:solidFill>
                  <a:srgbClr val="FF0000"/>
                </a:solidFill>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5D52204C-66C8-0047-B2A7-57B9EE63FCDA}"/>
              </a:ext>
            </a:extLst>
          </p:cNvPr>
          <p:cNvSpPr txBox="1"/>
          <p:nvPr/>
        </p:nvSpPr>
        <p:spPr>
          <a:xfrm>
            <a:off x="855768" y="2054642"/>
            <a:ext cx="5011053" cy="670445"/>
          </a:xfrm>
          <a:prstGeom prst="rect">
            <a:avLst/>
          </a:prstGeom>
          <a:noFill/>
        </p:spPr>
        <p:txBody>
          <a:bodyPr wrap="square" rtlCol="0">
            <a:spAutoFit/>
          </a:bodyPr>
          <a:lstStyle/>
          <a:p>
            <a:r>
              <a:rPr lang="en-US" sz="1836" dirty="0">
                <a:solidFill>
                  <a:schemeClr val="bg1"/>
                </a:solidFill>
                <a:latin typeface="Segoe UI" panose="020B0502040204020203" pitchFamily="34" charset="0"/>
                <a:cs typeface="Segoe UI" panose="020B0502040204020203" pitchFamily="34" charset="0"/>
              </a:rPr>
              <a:t>Runs workflow on push if push event includes file outside of `docs/` directory</a:t>
            </a:r>
          </a:p>
        </p:txBody>
      </p:sp>
      <p:sp>
        <p:nvSpPr>
          <p:cNvPr id="6" name="TextBox 5">
            <a:extLst>
              <a:ext uri="{FF2B5EF4-FFF2-40B4-BE49-F238E27FC236}">
                <a16:creationId xmlns:a16="http://schemas.microsoft.com/office/drawing/2014/main" id="{72894831-0A69-ED4F-8C10-6ED3A0DE6FA0}"/>
              </a:ext>
            </a:extLst>
          </p:cNvPr>
          <p:cNvSpPr txBox="1"/>
          <p:nvPr/>
        </p:nvSpPr>
        <p:spPr>
          <a:xfrm>
            <a:off x="6569654" y="2054642"/>
            <a:ext cx="5011053" cy="670445"/>
          </a:xfrm>
          <a:prstGeom prst="rect">
            <a:avLst/>
          </a:prstGeom>
          <a:noFill/>
        </p:spPr>
        <p:txBody>
          <a:bodyPr wrap="square" rtlCol="0">
            <a:spAutoFit/>
          </a:bodyPr>
          <a:lstStyle/>
          <a:p>
            <a:r>
              <a:rPr lang="en-US" sz="1836" dirty="0">
                <a:solidFill>
                  <a:schemeClr val="bg1"/>
                </a:solidFill>
                <a:latin typeface="Segoe UI" panose="020B0502040204020203" pitchFamily="34" charset="0"/>
                <a:cs typeface="Segoe UI" panose="020B0502040204020203" pitchFamily="34" charset="0"/>
              </a:rPr>
              <a:t>Runs workflow anytime a </a:t>
            </a:r>
            <a:r>
              <a:rPr lang="en-US" sz="1836" dirty="0" err="1">
                <a:solidFill>
                  <a:schemeClr val="bg1"/>
                </a:solidFill>
                <a:latin typeface="Segoe UI" panose="020B0502040204020203" pitchFamily="34" charset="0"/>
                <a:cs typeface="Segoe UI" panose="020B0502040204020203" pitchFamily="34" charset="0"/>
              </a:rPr>
              <a:t>Javascript</a:t>
            </a:r>
            <a:r>
              <a:rPr lang="en-US" sz="1836" dirty="0">
                <a:solidFill>
                  <a:schemeClr val="bg1"/>
                </a:solidFill>
                <a:latin typeface="Segoe UI" panose="020B0502040204020203" pitchFamily="34" charset="0"/>
                <a:cs typeface="Segoe UI" panose="020B0502040204020203" pitchFamily="34" charset="0"/>
              </a:rPr>
              <a:t> file is pushed</a:t>
            </a:r>
          </a:p>
        </p:txBody>
      </p:sp>
    </p:spTree>
    <p:extLst>
      <p:ext uri="{BB962C8B-B14F-4D97-AF65-F5344CB8AC3E}">
        <p14:creationId xmlns:p14="http://schemas.microsoft.com/office/powerpoint/2010/main" val="25929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4CEDF-CFAF-5040-AD28-A70DB091A90C}"/>
              </a:ext>
            </a:extLst>
          </p:cNvPr>
          <p:cNvSpPr txBox="1"/>
          <p:nvPr/>
        </p:nvSpPr>
        <p:spPr>
          <a:xfrm>
            <a:off x="743911" y="349726"/>
            <a:ext cx="1931161" cy="734534"/>
          </a:xfrm>
          <a:prstGeom prst="rect">
            <a:avLst/>
          </a:prstGeom>
          <a:noFill/>
        </p:spPr>
        <p:txBody>
          <a:bodyPr wrap="none" rtlCol="0">
            <a:spAutoFit/>
          </a:bodyPr>
          <a:lstStyle/>
          <a:p>
            <a:pPr algn="l"/>
            <a:r>
              <a:rPr lang="en-US" sz="4080" dirty="0">
                <a:solidFill>
                  <a:schemeClr val="accent1"/>
                </a:solidFill>
                <a:latin typeface="Segoe UI" panose="020B0502040204020203" pitchFamily="34" charset="0"/>
                <a:cs typeface="Segoe UI" panose="020B0502040204020203" pitchFamily="34" charset="0"/>
              </a:rPr>
              <a:t>Actions</a:t>
            </a:r>
          </a:p>
        </p:txBody>
      </p:sp>
      <p:sp>
        <p:nvSpPr>
          <p:cNvPr id="6" name="TextBox 5">
            <a:extLst>
              <a:ext uri="{FF2B5EF4-FFF2-40B4-BE49-F238E27FC236}">
                <a16:creationId xmlns:a16="http://schemas.microsoft.com/office/drawing/2014/main" id="{0D7E253B-E6F2-E24F-8FDE-04B6C7A110C0}"/>
              </a:ext>
            </a:extLst>
          </p:cNvPr>
          <p:cNvSpPr txBox="1"/>
          <p:nvPr/>
        </p:nvSpPr>
        <p:spPr>
          <a:xfrm>
            <a:off x="672677" y="1452625"/>
            <a:ext cx="4473720" cy="670445"/>
          </a:xfrm>
          <a:prstGeom prst="rect">
            <a:avLst/>
          </a:prstGeom>
          <a:noFill/>
        </p:spPr>
        <p:txBody>
          <a:bodyPr wrap="square" rtlCol="0">
            <a:spAutoFit/>
          </a:bodyPr>
          <a:lstStyle/>
          <a:p>
            <a:pPr algn="ctr"/>
            <a:r>
              <a:rPr lang="en-US" sz="1836" dirty="0">
                <a:latin typeface="Segoe UI Semilight" panose="020B0402040204020203" pitchFamily="34" charset="0"/>
                <a:cs typeface="Segoe UI Semilight" panose="020B0402040204020203" pitchFamily="34" charset="0"/>
              </a:rPr>
              <a:t>Individual unit of work that you combine as steps to create a job in a workflow</a:t>
            </a:r>
          </a:p>
        </p:txBody>
      </p:sp>
      <p:sp>
        <p:nvSpPr>
          <p:cNvPr id="7" name="TextBox 6">
            <a:extLst>
              <a:ext uri="{FF2B5EF4-FFF2-40B4-BE49-F238E27FC236}">
                <a16:creationId xmlns:a16="http://schemas.microsoft.com/office/drawing/2014/main" id="{E7B70D54-C0EC-0C41-A092-EC66301F9693}"/>
              </a:ext>
            </a:extLst>
          </p:cNvPr>
          <p:cNvSpPr txBox="1"/>
          <p:nvPr/>
        </p:nvSpPr>
        <p:spPr>
          <a:xfrm>
            <a:off x="1326857" y="3832326"/>
            <a:ext cx="3307828" cy="1822995"/>
          </a:xfrm>
          <a:prstGeom prst="rect">
            <a:avLst/>
          </a:prstGeom>
          <a:noFill/>
        </p:spPr>
        <p:txBody>
          <a:bodyPr wrap="square" rtlCol="0">
            <a:spAutoFit/>
          </a:bodyPr>
          <a:lstStyle/>
          <a:p>
            <a:r>
              <a:rPr lang="en-US" sz="1836" dirty="0">
                <a:latin typeface="Segoe UI Semilight" panose="020B0402040204020203" pitchFamily="34" charset="0"/>
                <a:cs typeface="Segoe UI Semilight" panose="020B0402040204020203" pitchFamily="34" charset="0"/>
              </a:rPr>
              <a:t>For example</a:t>
            </a: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hlinkClick r:id="rId2"/>
              </a:rPr>
              <a:t>actions/checkout</a:t>
            </a:r>
            <a:endParaRPr lang="en-US" sz="1836" dirty="0">
              <a:latin typeface="Segoe UI Semilight" panose="020B0402040204020203" pitchFamily="34" charset="0"/>
              <a:cs typeface="Segoe UI Semilight" panose="020B0402040204020203" pitchFamily="34" charset="0"/>
            </a:endParaRP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hlinkClick r:id="rId3"/>
              </a:rPr>
              <a:t>actions/cache</a:t>
            </a:r>
            <a:endParaRPr lang="en-US" sz="1836" dirty="0">
              <a:latin typeface="Segoe UI Semilight" panose="020B0402040204020203" pitchFamily="34" charset="0"/>
              <a:cs typeface="Segoe UI Semilight" panose="020B0402040204020203" pitchFamily="34" charset="0"/>
            </a:endParaRP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hlinkClick r:id="rId4"/>
              </a:rPr>
              <a:t>actions/</a:t>
            </a:r>
            <a:r>
              <a:rPr lang="en-US" sz="1836" dirty="0" err="1">
                <a:latin typeface="Segoe UI Semilight" panose="020B0402040204020203" pitchFamily="34" charset="0"/>
                <a:cs typeface="Segoe UI Semilight" panose="020B0402040204020203" pitchFamily="34" charset="0"/>
                <a:hlinkClick r:id="rId4"/>
              </a:rPr>
              <a:t>javascript</a:t>
            </a:r>
            <a:r>
              <a:rPr lang="en-US" sz="1836" dirty="0">
                <a:latin typeface="Segoe UI Semilight" panose="020B0402040204020203" pitchFamily="34" charset="0"/>
                <a:cs typeface="Segoe UI Semilight" panose="020B0402040204020203" pitchFamily="34" charset="0"/>
                <a:hlinkClick r:id="rId4"/>
              </a:rPr>
              <a:t>-action</a:t>
            </a:r>
            <a:endParaRPr lang="en-US" sz="1836" dirty="0">
              <a:latin typeface="Segoe UI Semilight" panose="020B0402040204020203" pitchFamily="34" charset="0"/>
              <a:cs typeface="Segoe UI Semilight" panose="020B0402040204020203" pitchFamily="34" charset="0"/>
            </a:endParaRPr>
          </a:p>
          <a:p>
            <a:pPr marL="291436" indent="-291436">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Lots more on </a:t>
            </a:r>
            <a:r>
              <a:rPr lang="en-US" sz="1836" dirty="0">
                <a:latin typeface="Segoe UI Semilight" panose="020B0402040204020203" pitchFamily="34" charset="0"/>
                <a:cs typeface="Segoe UI Semilight" panose="020B0402040204020203" pitchFamily="34" charset="0"/>
                <a:hlinkClick r:id="rId5"/>
              </a:rPr>
              <a:t>GitHub Marketplace</a:t>
            </a:r>
            <a:endParaRPr lang="en-US" sz="1836" dirty="0">
              <a:latin typeface="Segoe UI Semilight" panose="020B0402040204020203" pitchFamily="34" charset="0"/>
              <a:cs typeface="Segoe UI Semilight" panose="020B0402040204020203" pitchFamily="34" charset="0"/>
            </a:endParaRPr>
          </a:p>
        </p:txBody>
      </p:sp>
      <p:pic>
        <p:nvPicPr>
          <p:cNvPr id="3" name="Picture 2">
            <a:extLst>
              <a:ext uri="{FF2B5EF4-FFF2-40B4-BE49-F238E27FC236}">
                <a16:creationId xmlns:a16="http://schemas.microsoft.com/office/drawing/2014/main" id="{AF24EAB8-7F2B-7147-98E6-FF0F6D9B1AC2}"/>
              </a:ext>
            </a:extLst>
          </p:cNvPr>
          <p:cNvPicPr>
            <a:picLocks noChangeAspect="1"/>
          </p:cNvPicPr>
          <p:nvPr/>
        </p:nvPicPr>
        <p:blipFill>
          <a:blip r:embed="rId6"/>
          <a:stretch>
            <a:fillRect/>
          </a:stretch>
        </p:blipFill>
        <p:spPr>
          <a:xfrm>
            <a:off x="7218845" y="349726"/>
            <a:ext cx="4544953" cy="6295073"/>
          </a:xfrm>
          <a:prstGeom prst="rect">
            <a:avLst/>
          </a:prstGeom>
        </p:spPr>
      </p:pic>
    </p:spTree>
    <p:extLst>
      <p:ext uri="{BB962C8B-B14F-4D97-AF65-F5344CB8AC3E}">
        <p14:creationId xmlns:p14="http://schemas.microsoft.com/office/powerpoint/2010/main" val="2233262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60-CE79-0645-977D-D4360A1EF4E7}"/>
              </a:ext>
            </a:extLst>
          </p:cNvPr>
          <p:cNvSpPr>
            <a:spLocks noGrp="1"/>
          </p:cNvSpPr>
          <p:nvPr>
            <p:ph type="title"/>
          </p:nvPr>
        </p:nvSpPr>
        <p:spPr/>
        <p:txBody>
          <a:bodyPr/>
          <a:lstStyle/>
          <a:p>
            <a:r>
              <a:rPr lang="en-US" dirty="0">
                <a:solidFill>
                  <a:schemeClr val="tx1"/>
                </a:solidFill>
              </a:rPr>
              <a:t>GitHub Actions + Azure</a:t>
            </a:r>
          </a:p>
        </p:txBody>
      </p:sp>
      <p:pic>
        <p:nvPicPr>
          <p:cNvPr id="5" name="Picture 4" descr="A close up of a sign&#10;&#10;Description automatically generated">
            <a:extLst>
              <a:ext uri="{FF2B5EF4-FFF2-40B4-BE49-F238E27FC236}">
                <a16:creationId xmlns:a16="http://schemas.microsoft.com/office/drawing/2014/main" id="{A5818577-5B5E-A447-B90F-0436611ABC4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798085" y="2314506"/>
            <a:ext cx="1942924" cy="1942924"/>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4218FA67-DEE6-EF4A-9480-14AA284950BA}"/>
              </a:ext>
            </a:extLst>
          </p:cNvPr>
          <p:cNvPicPr>
            <a:picLocks noChangeAspect="1"/>
          </p:cNvPicPr>
          <p:nvPr/>
        </p:nvPicPr>
        <p:blipFill>
          <a:blip r:embed="rId4">
            <a:duotone>
              <a:schemeClr val="accent1">
                <a:shade val="45000"/>
                <a:satMod val="135000"/>
              </a:schemeClr>
              <a:prstClr val="white"/>
            </a:duotone>
          </a:blip>
          <a:stretch>
            <a:fillRect/>
          </a:stretch>
        </p:blipFill>
        <p:spPr>
          <a:xfrm>
            <a:off x="5351206" y="2314506"/>
            <a:ext cx="1942924" cy="1942924"/>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A7C480C-D4F7-1242-BFDF-375F98BE6A31}"/>
              </a:ext>
            </a:extLst>
          </p:cNvPr>
          <p:cNvPicPr>
            <a:picLocks noChangeAspect="1"/>
          </p:cNvPicPr>
          <p:nvPr/>
        </p:nvPicPr>
        <p:blipFill>
          <a:blip r:embed="rId5">
            <a:duotone>
              <a:schemeClr val="accent1">
                <a:shade val="45000"/>
                <a:satMod val="135000"/>
              </a:schemeClr>
              <a:prstClr val="white"/>
            </a:duotone>
          </a:blip>
          <a:stretch>
            <a:fillRect/>
          </a:stretch>
        </p:blipFill>
        <p:spPr>
          <a:xfrm>
            <a:off x="8904329" y="2314506"/>
            <a:ext cx="1942924" cy="1942924"/>
          </a:xfrm>
          <a:prstGeom prst="rect">
            <a:avLst/>
          </a:prstGeom>
        </p:spPr>
      </p:pic>
      <p:sp>
        <p:nvSpPr>
          <p:cNvPr id="12" name="TextBox 11">
            <a:extLst>
              <a:ext uri="{FF2B5EF4-FFF2-40B4-BE49-F238E27FC236}">
                <a16:creationId xmlns:a16="http://schemas.microsoft.com/office/drawing/2014/main" id="{352DB165-183D-514E-8569-B0C0FAFA4A36}"/>
              </a:ext>
            </a:extLst>
          </p:cNvPr>
          <p:cNvSpPr txBox="1"/>
          <p:nvPr/>
        </p:nvSpPr>
        <p:spPr>
          <a:xfrm>
            <a:off x="1514619" y="4425007"/>
            <a:ext cx="2509855" cy="1118805"/>
          </a:xfrm>
          <a:prstGeom prst="rect">
            <a:avLst/>
          </a:prstGeom>
          <a:noFill/>
        </p:spPr>
        <p:txBody>
          <a:bodyPr wrap="none" rtlCol="0">
            <a:spAutoFit/>
          </a:bodyPr>
          <a:lstStyle/>
          <a:p>
            <a:pPr algn="ctr"/>
            <a:r>
              <a:rPr lang="en-US" sz="3264" b="1" dirty="0">
                <a:latin typeface="Segoe UI" panose="020B0502040204020203" pitchFamily="34" charset="0"/>
                <a:cs typeface="Segoe UI" panose="020B0502040204020203" pitchFamily="34" charset="0"/>
              </a:rPr>
              <a:t>1</a:t>
            </a:r>
          </a:p>
          <a:p>
            <a:pPr algn="ctr"/>
            <a:r>
              <a:rPr lang="en-US" sz="3264" dirty="0">
                <a:latin typeface="Segoe UI Semilight" panose="020B0402040204020203" pitchFamily="34" charset="0"/>
                <a:cs typeface="Segoe UI Semilight" panose="020B0402040204020203" pitchFamily="34" charset="0"/>
              </a:rPr>
              <a:t>Authenticate</a:t>
            </a:r>
          </a:p>
        </p:txBody>
      </p:sp>
      <p:sp>
        <p:nvSpPr>
          <p:cNvPr id="13" name="TextBox 12">
            <a:extLst>
              <a:ext uri="{FF2B5EF4-FFF2-40B4-BE49-F238E27FC236}">
                <a16:creationId xmlns:a16="http://schemas.microsoft.com/office/drawing/2014/main" id="{480EFFA5-E936-6A45-BD10-A6640EDBCFC0}"/>
              </a:ext>
            </a:extLst>
          </p:cNvPr>
          <p:cNvSpPr txBox="1"/>
          <p:nvPr/>
        </p:nvSpPr>
        <p:spPr>
          <a:xfrm>
            <a:off x="5524008" y="4425007"/>
            <a:ext cx="1665324" cy="1118805"/>
          </a:xfrm>
          <a:prstGeom prst="rect">
            <a:avLst/>
          </a:prstGeom>
          <a:noFill/>
        </p:spPr>
        <p:txBody>
          <a:bodyPr wrap="none" rtlCol="0">
            <a:spAutoFit/>
          </a:bodyPr>
          <a:lstStyle/>
          <a:p>
            <a:pPr algn="ctr"/>
            <a:r>
              <a:rPr lang="en-US" sz="3264" b="1" dirty="0">
                <a:latin typeface="Segoe UI" panose="020B0502040204020203" pitchFamily="34" charset="0"/>
                <a:cs typeface="Segoe UI" panose="020B0502040204020203" pitchFamily="34" charset="0"/>
              </a:rPr>
              <a:t>2</a:t>
            </a:r>
          </a:p>
          <a:p>
            <a:pPr algn="ctr"/>
            <a:r>
              <a:rPr lang="en-US" sz="3264" dirty="0">
                <a:latin typeface="Segoe UI Semilight" panose="020B0402040204020203" pitchFamily="34" charset="0"/>
                <a:cs typeface="Segoe UI Semilight" panose="020B0402040204020203" pitchFamily="34" charset="0"/>
              </a:rPr>
              <a:t>To Tasks</a:t>
            </a:r>
          </a:p>
        </p:txBody>
      </p:sp>
      <p:sp>
        <p:nvSpPr>
          <p:cNvPr id="14" name="TextBox 13">
            <a:extLst>
              <a:ext uri="{FF2B5EF4-FFF2-40B4-BE49-F238E27FC236}">
                <a16:creationId xmlns:a16="http://schemas.microsoft.com/office/drawing/2014/main" id="{C47C93A8-154C-9743-96E7-3B0899D20D25}"/>
              </a:ext>
            </a:extLst>
          </p:cNvPr>
          <p:cNvSpPr txBox="1"/>
          <p:nvPr/>
        </p:nvSpPr>
        <p:spPr>
          <a:xfrm>
            <a:off x="8892069" y="4425007"/>
            <a:ext cx="1486465" cy="1118805"/>
          </a:xfrm>
          <a:prstGeom prst="rect">
            <a:avLst/>
          </a:prstGeom>
          <a:noFill/>
        </p:spPr>
        <p:txBody>
          <a:bodyPr wrap="none" rtlCol="0">
            <a:spAutoFit/>
          </a:bodyPr>
          <a:lstStyle/>
          <a:p>
            <a:pPr algn="ctr"/>
            <a:r>
              <a:rPr lang="en-US" sz="3264" b="1" dirty="0">
                <a:latin typeface="Segoe UI" panose="020B0502040204020203" pitchFamily="34" charset="0"/>
                <a:cs typeface="Segoe UI" panose="020B0502040204020203" pitchFamily="34" charset="0"/>
              </a:rPr>
              <a:t>3</a:t>
            </a:r>
          </a:p>
          <a:p>
            <a:pPr algn="ctr"/>
            <a:r>
              <a:rPr lang="en-US" sz="3264" dirty="0">
                <a:latin typeface="Segoe UI Semilight" panose="020B0402040204020203" pitchFamily="34" charset="0"/>
                <a:cs typeface="Segoe UI Semilight" panose="020B0402040204020203" pitchFamily="34" charset="0"/>
              </a:rPr>
              <a:t>Deploy</a:t>
            </a:r>
          </a:p>
        </p:txBody>
      </p:sp>
      <p:pic>
        <p:nvPicPr>
          <p:cNvPr id="16" name="Picture 15" descr="A picture containing plate, drawing&#10;&#10;Description automatically generated">
            <a:extLst>
              <a:ext uri="{FF2B5EF4-FFF2-40B4-BE49-F238E27FC236}">
                <a16:creationId xmlns:a16="http://schemas.microsoft.com/office/drawing/2014/main" id="{94DCB110-2667-7646-B495-8DCF39C43611}"/>
              </a:ext>
            </a:extLst>
          </p:cNvPr>
          <p:cNvPicPr>
            <a:picLocks noChangeAspect="1"/>
          </p:cNvPicPr>
          <p:nvPr/>
        </p:nvPicPr>
        <p:blipFill>
          <a:blip r:embed="rId6"/>
          <a:stretch>
            <a:fillRect/>
          </a:stretch>
        </p:blipFill>
        <p:spPr>
          <a:xfrm>
            <a:off x="3741007" y="2736636"/>
            <a:ext cx="1098663" cy="1098663"/>
          </a:xfrm>
          <a:prstGeom prst="rect">
            <a:avLst/>
          </a:prstGeom>
        </p:spPr>
      </p:pic>
      <p:pic>
        <p:nvPicPr>
          <p:cNvPr id="17" name="Picture 16" descr="A picture containing plate, drawing&#10;&#10;Description automatically generated">
            <a:extLst>
              <a:ext uri="{FF2B5EF4-FFF2-40B4-BE49-F238E27FC236}">
                <a16:creationId xmlns:a16="http://schemas.microsoft.com/office/drawing/2014/main" id="{A3199131-DE5C-D04E-A335-6915B6A484E6}"/>
              </a:ext>
            </a:extLst>
          </p:cNvPr>
          <p:cNvPicPr>
            <a:picLocks noChangeAspect="1"/>
          </p:cNvPicPr>
          <p:nvPr/>
        </p:nvPicPr>
        <p:blipFill>
          <a:blip r:embed="rId6"/>
          <a:stretch>
            <a:fillRect/>
          </a:stretch>
        </p:blipFill>
        <p:spPr>
          <a:xfrm>
            <a:off x="7549898" y="2736636"/>
            <a:ext cx="1098663" cy="1098663"/>
          </a:xfrm>
          <a:prstGeom prst="rect">
            <a:avLst/>
          </a:prstGeom>
        </p:spPr>
      </p:pic>
    </p:spTree>
    <p:extLst>
      <p:ext uri="{BB962C8B-B14F-4D97-AF65-F5344CB8AC3E}">
        <p14:creationId xmlns:p14="http://schemas.microsoft.com/office/powerpoint/2010/main" val="2245532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C6370729-AA5B-314A-802A-3BF2F7692CA9}"/>
              </a:ext>
            </a:extLst>
          </p:cNvPr>
          <p:cNvSpPr>
            <a:spLocks noGrp="1"/>
          </p:cNvSpPr>
          <p:nvPr>
            <p:ph type="body" sz="quarter" idx="10"/>
          </p:nvPr>
        </p:nvSpPr>
        <p:spPr/>
        <p:txBody>
          <a:bodyPr/>
          <a:lstStyle/>
          <a:p>
            <a:pPr marL="0" indent="0">
              <a:buNone/>
            </a:pPr>
            <a:r>
              <a:rPr lang="en-US" dirty="0">
                <a:latin typeface="Segoe UI Semilight" panose="020B0402040204020203" pitchFamily="34" charset="0"/>
                <a:cs typeface="Segoe UI Semilight" panose="020B0402040204020203" pitchFamily="34" charset="0"/>
              </a:rPr>
              <a:t>Two ways to auth to Azure:</a:t>
            </a:r>
          </a:p>
          <a:p>
            <a:pPr marL="0" indent="0">
              <a:buNone/>
            </a:pP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Service Principle</a:t>
            </a:r>
          </a:p>
          <a:p>
            <a:pPr lvl="2"/>
            <a:r>
              <a:rPr lang="en-US" dirty="0">
                <a:latin typeface="Segoe UI Semilight" panose="020B0402040204020203" pitchFamily="34" charset="0"/>
                <a:cs typeface="Segoe UI Semilight" panose="020B0402040204020203" pitchFamily="34" charset="0"/>
              </a:rPr>
              <a:t>Secret: AZURE_CREDENTIALS</a:t>
            </a:r>
          </a:p>
          <a:p>
            <a:pPr lvl="1"/>
            <a:r>
              <a:rPr lang="en-US" dirty="0">
                <a:latin typeface="Segoe UI Semilight" panose="020B0402040204020203" pitchFamily="34" charset="0"/>
                <a:cs typeface="Segoe UI Semilight" panose="020B0402040204020203" pitchFamily="34" charset="0"/>
              </a:rPr>
              <a:t>Publishing Profile</a:t>
            </a:r>
          </a:p>
          <a:p>
            <a:pPr lvl="2"/>
            <a:r>
              <a:rPr lang="en-US" dirty="0">
                <a:latin typeface="Segoe UI Semilight" panose="020B0402040204020203" pitchFamily="34" charset="0"/>
                <a:cs typeface="Segoe UI Semilight" panose="020B0402040204020203" pitchFamily="34" charset="0"/>
              </a:rPr>
              <a:t>Secret: SCM_CREDENTIALS</a:t>
            </a:r>
          </a:p>
        </p:txBody>
      </p:sp>
      <p:sp>
        <p:nvSpPr>
          <p:cNvPr id="5" name="Content Placeholder 2">
            <a:extLst>
              <a:ext uri="{FF2B5EF4-FFF2-40B4-BE49-F238E27FC236}">
                <a16:creationId xmlns:a16="http://schemas.microsoft.com/office/drawing/2014/main" id="{6C8C44A1-A2EF-B141-9F06-2C0BF86F71F6}"/>
              </a:ext>
            </a:extLst>
          </p:cNvPr>
          <p:cNvSpPr txBox="1">
            <a:spLocks/>
          </p:cNvSpPr>
          <p:nvPr/>
        </p:nvSpPr>
        <p:spPr>
          <a:xfrm>
            <a:off x="5308600" y="2147422"/>
            <a:ext cx="6626901" cy="3821577"/>
          </a:xfrm>
          <a:prstGeom prst="rect">
            <a:avLst/>
          </a:prstGeom>
          <a:solidFill>
            <a:schemeClr val="tx1">
              <a:lumMod val="95000"/>
            </a:schemeClr>
          </a:solidFill>
        </p:spPr>
        <p:txBody>
          <a:bodyPr vert="horz" lIns="373041" tIns="0" rIns="373041" bIns="0" rtlCol="0" anchor="ctr">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Consolas" panose="020B0609020204030204" pitchFamily="49" charset="0"/>
                <a:cs typeface="Consolas" panose="020B0609020204030204" pitchFamily="49" charset="0"/>
              </a:rPr>
              <a:t>- name: </a:t>
            </a:r>
            <a:r>
              <a:rPr lang="en-US" sz="1800" dirty="0">
                <a:solidFill>
                  <a:srgbClr val="FF0000"/>
                </a:solidFill>
                <a:latin typeface="Consolas" panose="020B0609020204030204" pitchFamily="49" charset="0"/>
                <a:cs typeface="Consolas" panose="020B0609020204030204" pitchFamily="49" charset="0"/>
              </a:rPr>
              <a:t>'Login via Azure CLI'</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uses: </a:t>
            </a:r>
            <a:r>
              <a:rPr lang="en-US" sz="1800" dirty="0">
                <a:solidFill>
                  <a:srgbClr val="FF0000"/>
                </a:solidFill>
                <a:latin typeface="Consolas" panose="020B0609020204030204" pitchFamily="49" charset="0"/>
                <a:cs typeface="Consolas" panose="020B0609020204030204" pitchFamily="49" charset="0"/>
              </a:rPr>
              <a:t>Azure/actions/</a:t>
            </a:r>
            <a:r>
              <a:rPr lang="en-US" sz="1800" dirty="0" err="1">
                <a:solidFill>
                  <a:srgbClr val="FF0000"/>
                </a:solidFill>
                <a:latin typeface="Consolas" panose="020B0609020204030204" pitchFamily="49" charset="0"/>
                <a:cs typeface="Consolas" panose="020B0609020204030204" pitchFamily="49" charset="0"/>
              </a:rPr>
              <a:t>login@master</a:t>
            </a:r>
            <a:br>
              <a:rPr lang="en-US" sz="1800" dirty="0">
                <a:latin typeface="Consolas" panose="020B0609020204030204" pitchFamily="49" charset="0"/>
                <a:cs typeface="Consolas" panose="020B0609020204030204" pitchFamily="49" charset="0"/>
              </a:rPr>
            </a:br>
            <a:r>
              <a:rPr lang="en-US" sz="1800" dirty="0">
                <a:solidFill>
                  <a:schemeClr val="bg1"/>
                </a:solidFill>
                <a:latin typeface="Consolas" panose="020B0609020204030204" pitchFamily="49" charset="0"/>
                <a:cs typeface="Consolas" panose="020B0609020204030204" pitchFamily="49" charset="0"/>
              </a:rPr>
              <a:t>  with: </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creds: </a:t>
            </a:r>
            <a:r>
              <a:rPr lang="en-US" sz="1800" dirty="0">
                <a:solidFill>
                  <a:srgbClr val="FF0000"/>
                </a:solidFill>
                <a:latin typeface="Consolas" panose="020B0609020204030204" pitchFamily="49" charset="0"/>
                <a:cs typeface="Consolas" panose="020B0609020204030204" pitchFamily="49" charset="0"/>
              </a:rPr>
              <a:t>${{ </a:t>
            </a:r>
            <a:r>
              <a:rPr lang="en-US" sz="1800" b="1" dirty="0" err="1">
                <a:solidFill>
                  <a:srgbClr val="FF0000"/>
                </a:solidFill>
                <a:highlight>
                  <a:srgbClr val="FFFF00"/>
                </a:highlight>
                <a:latin typeface="Consolas" panose="020B0609020204030204" pitchFamily="49" charset="0"/>
                <a:cs typeface="Consolas" panose="020B0609020204030204" pitchFamily="49" charset="0"/>
              </a:rPr>
              <a:t>secrets.AZURE_CREDENTIALS</a:t>
            </a:r>
            <a:r>
              <a:rPr lang="en-US" sz="1800" b="1" dirty="0">
                <a:solidFill>
                  <a:srgbClr val="FF0000"/>
                </a:solidFill>
                <a:highlight>
                  <a:srgbClr val="FFFF00"/>
                </a:highlight>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a:t>
            </a:r>
            <a:br>
              <a:rPr lang="en-US" sz="1800" dirty="0">
                <a:solidFill>
                  <a:srgbClr val="FF0000"/>
                </a:solidFill>
                <a:latin typeface="Consolas" panose="020B0609020204030204" pitchFamily="49" charset="0"/>
                <a:cs typeface="Consolas" panose="020B0609020204030204" pitchFamily="49" charset="0"/>
              </a:rPr>
            </a:br>
            <a:r>
              <a:rPr lang="en-US" sz="1800" dirty="0">
                <a:solidFill>
                  <a:schemeClr val="bg1"/>
                </a:solidFill>
                <a:latin typeface="Consolas" panose="020B0609020204030204" pitchFamily="49" charset="0"/>
                <a:cs typeface="Consolas" panose="020B0609020204030204" pitchFamily="49" charset="0"/>
              </a:rPr>
              <a:t>- name: </a:t>
            </a:r>
            <a:r>
              <a:rPr lang="en-US" sz="1800" dirty="0">
                <a:solidFill>
                  <a:srgbClr val="FF0000"/>
                </a:solidFill>
                <a:latin typeface="Consolas" panose="020B0609020204030204" pitchFamily="49" charset="0"/>
                <a:cs typeface="Consolas" panose="020B0609020204030204" pitchFamily="49" charset="0"/>
              </a:rPr>
              <a:t>Setup Node 10.x</a:t>
            </a:r>
            <a:br>
              <a:rPr lang="en-US" sz="1800" dirty="0">
                <a:latin typeface="Consolas" panose="020B0609020204030204" pitchFamily="49" charset="0"/>
                <a:cs typeface="Consolas" panose="020B0609020204030204" pitchFamily="49" charset="0"/>
              </a:rPr>
            </a:br>
            <a:r>
              <a:rPr lang="en-US" sz="1800" dirty="0">
                <a:solidFill>
                  <a:schemeClr val="bg1"/>
                </a:solidFill>
                <a:latin typeface="Consolas" panose="020B0609020204030204" pitchFamily="49" charset="0"/>
                <a:cs typeface="Consolas" panose="020B0609020204030204" pitchFamily="49" charset="0"/>
              </a:rPr>
              <a:t>  uses: </a:t>
            </a:r>
            <a:r>
              <a:rPr lang="en-US" sz="1800" dirty="0">
                <a:solidFill>
                  <a:srgbClr val="FF0000"/>
                </a:solidFill>
                <a:latin typeface="Consolas" panose="020B0609020204030204" pitchFamily="49" charset="0"/>
                <a:cs typeface="Consolas" panose="020B0609020204030204" pitchFamily="49" charset="0"/>
              </a:rPr>
              <a:t>actions/setup-node@v1</a:t>
            </a:r>
            <a:br>
              <a:rPr lang="en-US" sz="1800" dirty="0">
                <a:latin typeface="Consolas" panose="020B0609020204030204" pitchFamily="49" charset="0"/>
                <a:cs typeface="Consolas" panose="020B0609020204030204" pitchFamily="49" charset="0"/>
              </a:rPr>
            </a:br>
            <a:r>
              <a:rPr lang="en-US" sz="1800" dirty="0">
                <a:solidFill>
                  <a:schemeClr val="bg1"/>
                </a:solidFill>
                <a:latin typeface="Consolas" panose="020B0609020204030204" pitchFamily="49" charset="0"/>
                <a:cs typeface="Consolas" panose="020B0609020204030204" pitchFamily="49" charset="0"/>
              </a:rPr>
              <a:t>  with: </a:t>
            </a:r>
            <a:br>
              <a:rPr lang="en-US" sz="1800" dirty="0">
                <a:latin typeface="Consolas" panose="020B0609020204030204" pitchFamily="49" charset="0"/>
                <a:cs typeface="Consolas" panose="020B0609020204030204" pitchFamily="49" charset="0"/>
              </a:rPr>
            </a:br>
            <a:r>
              <a:rPr lang="en-US" sz="1800" dirty="0">
                <a:solidFill>
                  <a:schemeClr val="bg1"/>
                </a:solidFill>
                <a:latin typeface="Consolas" panose="020B0609020204030204" pitchFamily="49" charset="0"/>
                <a:cs typeface="Consolas" panose="020B0609020204030204" pitchFamily="49" charset="0"/>
              </a:rPr>
              <a:t>     node-version: </a:t>
            </a:r>
            <a:r>
              <a:rPr lang="en-US" sz="1800" dirty="0">
                <a:solidFill>
                  <a:srgbClr val="FF0000"/>
                </a:solidFill>
                <a:latin typeface="Consolas" panose="020B0609020204030204" pitchFamily="49" charset="0"/>
                <a:cs typeface="Consolas" panose="020B0609020204030204" pitchFamily="49" charset="0"/>
              </a:rPr>
              <a:t>'10.x'</a:t>
            </a:r>
          </a:p>
        </p:txBody>
      </p:sp>
      <p:sp>
        <p:nvSpPr>
          <p:cNvPr id="6" name="TextBox 5">
            <a:extLst>
              <a:ext uri="{FF2B5EF4-FFF2-40B4-BE49-F238E27FC236}">
                <a16:creationId xmlns:a16="http://schemas.microsoft.com/office/drawing/2014/main" id="{3D892CD1-A477-5F43-BD26-A7F8D7007DFE}"/>
              </a:ext>
            </a:extLst>
          </p:cNvPr>
          <p:cNvSpPr txBox="1"/>
          <p:nvPr/>
        </p:nvSpPr>
        <p:spPr>
          <a:xfrm>
            <a:off x="7664448" y="1724345"/>
            <a:ext cx="2873003" cy="382308"/>
          </a:xfrm>
          <a:prstGeom prst="rect">
            <a:avLst/>
          </a:prstGeom>
          <a:noFill/>
        </p:spPr>
        <p:txBody>
          <a:bodyPr wrap="none" rtlCol="0">
            <a:spAutoFit/>
          </a:bodyPr>
          <a:lstStyle/>
          <a:p>
            <a:r>
              <a:rPr lang="en-US" sz="1836" dirty="0">
                <a:latin typeface="Segoe UI" panose="020B0502040204020203" pitchFamily="34" charset="0"/>
                <a:cs typeface="Segoe UI" panose="020B0502040204020203" pitchFamily="34" charset="0"/>
              </a:rPr>
              <a:t>Set up build environment</a:t>
            </a:r>
          </a:p>
        </p:txBody>
      </p:sp>
    </p:spTree>
    <p:extLst>
      <p:ext uri="{BB962C8B-B14F-4D97-AF65-F5344CB8AC3E}">
        <p14:creationId xmlns:p14="http://schemas.microsoft.com/office/powerpoint/2010/main" val="647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B4BC4-32B3-354F-94EE-89DAE2E1CB87}"/>
              </a:ext>
            </a:extLst>
          </p:cNvPr>
          <p:cNvSpPr txBox="1"/>
          <p:nvPr/>
        </p:nvSpPr>
        <p:spPr>
          <a:xfrm>
            <a:off x="1010639" y="400416"/>
            <a:ext cx="6622519" cy="584775"/>
          </a:xfrm>
          <a:prstGeom prst="rect">
            <a:avLst/>
          </a:prstGeom>
          <a:noFill/>
        </p:spPr>
        <p:txBody>
          <a:bodyPr wrap="none" rtlCol="0">
            <a:spAutoFit/>
          </a:bodyPr>
          <a:lstStyle/>
          <a:p>
            <a:r>
              <a:rPr lang="en-US" sz="3200" dirty="0">
                <a:solidFill>
                  <a:schemeClr val="accent1"/>
                </a:solidFill>
                <a:latin typeface="Segoe UI" panose="020B0502040204020203" pitchFamily="34" charset="0"/>
                <a:cs typeface="Segoe UI" panose="020B0502040204020203" pitchFamily="34" charset="0"/>
              </a:rPr>
              <a:t>Publishing profile from Azure Portal</a:t>
            </a:r>
          </a:p>
        </p:txBody>
      </p:sp>
      <p:pic>
        <p:nvPicPr>
          <p:cNvPr id="10" name="Picture 9" descr="A screenshot of the Azure Portal showing where the Get publish profile button is.">
            <a:extLst>
              <a:ext uri="{FF2B5EF4-FFF2-40B4-BE49-F238E27FC236}">
                <a16:creationId xmlns:a16="http://schemas.microsoft.com/office/drawing/2014/main" id="{5F821447-1DE3-4047-8EF1-E2A6916722C5}"/>
              </a:ext>
            </a:extLst>
          </p:cNvPr>
          <p:cNvPicPr>
            <a:picLocks noChangeAspect="1"/>
          </p:cNvPicPr>
          <p:nvPr/>
        </p:nvPicPr>
        <p:blipFill>
          <a:blip r:embed="rId2"/>
          <a:stretch>
            <a:fillRect/>
          </a:stretch>
        </p:blipFill>
        <p:spPr>
          <a:xfrm>
            <a:off x="1037284" y="1092310"/>
            <a:ext cx="10361905" cy="5390476"/>
          </a:xfrm>
          <a:prstGeom prst="rect">
            <a:avLst/>
          </a:prstGeom>
        </p:spPr>
      </p:pic>
    </p:spTree>
    <p:extLst>
      <p:ext uri="{BB962C8B-B14F-4D97-AF65-F5344CB8AC3E}">
        <p14:creationId xmlns:p14="http://schemas.microsoft.com/office/powerpoint/2010/main" val="3990557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C6713-E12D-1F4B-B973-E479EDA71367}"/>
              </a:ext>
            </a:extLst>
          </p:cNvPr>
          <p:cNvSpPr txBox="1"/>
          <p:nvPr/>
        </p:nvSpPr>
        <p:spPr>
          <a:xfrm>
            <a:off x="1835358" y="2404184"/>
            <a:ext cx="8952138" cy="2486116"/>
          </a:xfrm>
          <a:prstGeom prst="rect">
            <a:avLst/>
          </a:prstGeom>
          <a:solidFill>
            <a:schemeClr val="tx1">
              <a:lumMod val="95000"/>
            </a:schemeClr>
          </a:solidFill>
        </p:spPr>
        <p:txBody>
          <a:bodyPr wrap="none" lIns="279781" tIns="279781" rIns="279781" bIns="279781" rtlCol="0">
            <a:spAutoFit/>
          </a:bodyPr>
          <a:lstStyle/>
          <a:p>
            <a:r>
              <a:rPr lang="en-US" sz="2040" dirty="0" err="1">
                <a:solidFill>
                  <a:schemeClr val="bg1"/>
                </a:solidFill>
                <a:latin typeface="Consolas" panose="020B0609020204030204" pitchFamily="49" charset="0"/>
                <a:cs typeface="Consolas" panose="020B0609020204030204" pitchFamily="49" charset="0"/>
              </a:rPr>
              <a:t>az</a:t>
            </a:r>
            <a:r>
              <a:rPr lang="en-US" sz="2040" dirty="0">
                <a:solidFill>
                  <a:schemeClr val="bg1"/>
                </a:solidFill>
                <a:latin typeface="Consolas" panose="020B0609020204030204" pitchFamily="49" charset="0"/>
                <a:cs typeface="Consolas" panose="020B0609020204030204" pitchFamily="49" charset="0"/>
              </a:rPr>
              <a:t> ad </a:t>
            </a:r>
            <a:r>
              <a:rPr lang="en-US" sz="2040" dirty="0" err="1">
                <a:solidFill>
                  <a:schemeClr val="bg1"/>
                </a:solidFill>
                <a:latin typeface="Consolas" panose="020B0609020204030204" pitchFamily="49" charset="0"/>
                <a:cs typeface="Consolas" panose="020B0609020204030204" pitchFamily="49" charset="0"/>
              </a:rPr>
              <a:t>sp</a:t>
            </a:r>
            <a:r>
              <a:rPr lang="en-US" sz="2040" dirty="0">
                <a:solidFill>
                  <a:schemeClr val="bg1"/>
                </a:solidFill>
                <a:latin typeface="Consolas" panose="020B0609020204030204" pitchFamily="49" charset="0"/>
                <a:cs typeface="Consolas" panose="020B0609020204030204" pitchFamily="49" charset="0"/>
              </a:rPr>
              <a:t> create-for-</a:t>
            </a:r>
            <a:r>
              <a:rPr lang="en-US" sz="2040" dirty="0" err="1">
                <a:solidFill>
                  <a:schemeClr val="bg1"/>
                </a:solidFill>
                <a:latin typeface="Consolas" panose="020B0609020204030204" pitchFamily="49" charset="0"/>
                <a:cs typeface="Consolas" panose="020B0609020204030204" pitchFamily="49" charset="0"/>
              </a:rPr>
              <a:t>rbac</a:t>
            </a:r>
            <a:r>
              <a:rPr lang="en-US" sz="2040" dirty="0">
                <a:solidFill>
                  <a:schemeClr val="bg1"/>
                </a:solidFill>
                <a:latin typeface="Consolas" panose="020B0609020204030204" pitchFamily="49" charset="0"/>
                <a:cs typeface="Consolas" panose="020B0609020204030204" pitchFamily="49" charset="0"/>
              </a:rPr>
              <a:t> --name "&lt;APP_NAME&gt;" </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--role contributor </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--scopes /subscriptions/&lt;SUBSCRIPTION_ID&gt;/</a:t>
            </a:r>
          </a:p>
          <a:p>
            <a:r>
              <a:rPr lang="en-US" sz="2040" dirty="0">
                <a:solidFill>
                  <a:schemeClr val="bg1"/>
                </a:solidFill>
                <a:latin typeface="Consolas" panose="020B0609020204030204" pitchFamily="49" charset="0"/>
                <a:cs typeface="Consolas" panose="020B0609020204030204" pitchFamily="49" charset="0"/>
              </a:rPr>
              <a:t>		   </a:t>
            </a:r>
            <a:r>
              <a:rPr lang="en-US" sz="2040" dirty="0" err="1">
                <a:solidFill>
                  <a:schemeClr val="bg1"/>
                </a:solidFill>
                <a:latin typeface="Consolas" panose="020B0609020204030204" pitchFamily="49" charset="0"/>
                <a:cs typeface="Consolas" panose="020B0609020204030204" pitchFamily="49" charset="0"/>
              </a:rPr>
              <a:t>resourceGroups</a:t>
            </a:r>
            <a:r>
              <a:rPr lang="en-US" sz="2040" dirty="0">
                <a:solidFill>
                  <a:schemeClr val="bg1"/>
                </a:solidFill>
                <a:latin typeface="Consolas" panose="020B0609020204030204" pitchFamily="49" charset="0"/>
                <a:cs typeface="Consolas" panose="020B0609020204030204" pitchFamily="49" charset="0"/>
              </a:rPr>
              <a:t>/&lt;RESOURCE_GROUP&gt;/</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providers/</a:t>
            </a:r>
            <a:r>
              <a:rPr lang="en-US" sz="2040" dirty="0" err="1">
                <a:solidFill>
                  <a:schemeClr val="bg1"/>
                </a:solidFill>
                <a:latin typeface="Consolas" panose="020B0609020204030204" pitchFamily="49" charset="0"/>
                <a:cs typeface="Consolas" panose="020B0609020204030204" pitchFamily="49" charset="0"/>
              </a:rPr>
              <a:t>Microsoft.Web</a:t>
            </a:r>
            <a:r>
              <a:rPr lang="en-US" sz="2040" dirty="0">
                <a:solidFill>
                  <a:schemeClr val="bg1"/>
                </a:solidFill>
                <a:latin typeface="Consolas" panose="020B0609020204030204" pitchFamily="49" charset="0"/>
                <a:cs typeface="Consolas" panose="020B0609020204030204" pitchFamily="49" charset="0"/>
              </a:rPr>
              <a:t>/sites/&lt;APP_NAME&gt; </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a:t>
            </a:r>
            <a:r>
              <a:rPr lang="en-US" sz="2040" dirty="0" err="1">
                <a:solidFill>
                  <a:schemeClr val="bg1"/>
                </a:solidFill>
                <a:latin typeface="Consolas" panose="020B0609020204030204" pitchFamily="49" charset="0"/>
                <a:cs typeface="Consolas" panose="020B0609020204030204" pitchFamily="49" charset="0"/>
              </a:rPr>
              <a:t>sdk</a:t>
            </a:r>
            <a:r>
              <a:rPr lang="en-US" sz="2040" dirty="0">
                <a:solidFill>
                  <a:schemeClr val="bg1"/>
                </a:solidFill>
                <a:latin typeface="Consolas" panose="020B0609020204030204" pitchFamily="49" charset="0"/>
                <a:cs typeface="Consolas" panose="020B0609020204030204" pitchFamily="49" charset="0"/>
              </a:rPr>
              <a:t>-auth</a:t>
            </a:r>
          </a:p>
        </p:txBody>
      </p:sp>
      <p:sp>
        <p:nvSpPr>
          <p:cNvPr id="2" name="Title 1">
            <a:extLst>
              <a:ext uri="{FF2B5EF4-FFF2-40B4-BE49-F238E27FC236}">
                <a16:creationId xmlns:a16="http://schemas.microsoft.com/office/drawing/2014/main" id="{6B079EA3-0AC9-473B-AE5E-E63FD590A8BC}"/>
              </a:ext>
            </a:extLst>
          </p:cNvPr>
          <p:cNvSpPr>
            <a:spLocks noGrp="1"/>
          </p:cNvSpPr>
          <p:nvPr>
            <p:ph type="title"/>
          </p:nvPr>
        </p:nvSpPr>
        <p:spPr/>
        <p:txBody>
          <a:bodyPr/>
          <a:lstStyle/>
          <a:p>
            <a:r>
              <a:rPr lang="en-US" dirty="0"/>
              <a:t>CLI create Service Principal</a:t>
            </a:r>
            <a:br>
              <a:rPr lang="en-US" dirty="0"/>
            </a:br>
            <a:endParaRPr lang="en-US" dirty="0"/>
          </a:p>
        </p:txBody>
      </p:sp>
      <p:sp>
        <p:nvSpPr>
          <p:cNvPr id="3" name="Text Placeholder 2">
            <a:extLst>
              <a:ext uri="{FF2B5EF4-FFF2-40B4-BE49-F238E27FC236}">
                <a16:creationId xmlns:a16="http://schemas.microsoft.com/office/drawing/2014/main" id="{B9E52832-0615-4E6F-BAC2-C682C6678F29}"/>
              </a:ext>
            </a:extLst>
          </p:cNvPr>
          <p:cNvSpPr>
            <a:spLocks noGrp="1"/>
          </p:cNvSpPr>
          <p:nvPr>
            <p:ph type="body" sz="quarter" idx="10"/>
          </p:nvPr>
        </p:nvSpPr>
        <p:spPr>
          <a:xfrm flipV="1">
            <a:off x="274638" y="1175438"/>
            <a:ext cx="11887199" cy="45719"/>
          </a:xfrm>
        </p:spPr>
        <p:txBody>
          <a:bodyPr/>
          <a:lstStyle/>
          <a:p>
            <a:endParaRPr lang="en-US" dirty="0"/>
          </a:p>
        </p:txBody>
      </p:sp>
    </p:spTree>
    <p:extLst>
      <p:ext uri="{BB962C8B-B14F-4D97-AF65-F5344CB8AC3E}">
        <p14:creationId xmlns:p14="http://schemas.microsoft.com/office/powerpoint/2010/main" val="127689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C6713-E12D-1F4B-B973-E479EDA71367}"/>
              </a:ext>
            </a:extLst>
          </p:cNvPr>
          <p:cNvSpPr txBox="1"/>
          <p:nvPr/>
        </p:nvSpPr>
        <p:spPr>
          <a:xfrm>
            <a:off x="1893415" y="3071841"/>
            <a:ext cx="7345729" cy="1820755"/>
          </a:xfrm>
          <a:prstGeom prst="rect">
            <a:avLst/>
          </a:prstGeom>
          <a:solidFill>
            <a:schemeClr val="tx1">
              <a:lumMod val="95000"/>
            </a:schemeClr>
          </a:solidFill>
        </p:spPr>
        <p:txBody>
          <a:bodyPr wrap="none" lIns="279781" tIns="279781" rIns="279781" bIns="279781" rtlCol="0">
            <a:spAutoFit/>
          </a:bodyPr>
          <a:lstStyle/>
          <a:p>
            <a:r>
              <a:rPr lang="en-US" sz="2040" dirty="0" err="1">
                <a:solidFill>
                  <a:schemeClr val="bg1"/>
                </a:solidFill>
                <a:latin typeface="Consolas" panose="020B0609020204030204" pitchFamily="49" charset="0"/>
                <a:cs typeface="Consolas" panose="020B0609020204030204" pitchFamily="49" charset="0"/>
              </a:rPr>
              <a:t>az</a:t>
            </a:r>
            <a:r>
              <a:rPr lang="en-US" sz="2040" dirty="0">
                <a:solidFill>
                  <a:schemeClr val="bg1"/>
                </a:solidFill>
                <a:latin typeface="Consolas" panose="020B0609020204030204" pitchFamily="49" charset="0"/>
                <a:cs typeface="Consolas" panose="020B0609020204030204" pitchFamily="49" charset="0"/>
              </a:rPr>
              <a:t> ad </a:t>
            </a:r>
            <a:r>
              <a:rPr lang="en-US" sz="2040" dirty="0" err="1">
                <a:solidFill>
                  <a:schemeClr val="bg1"/>
                </a:solidFill>
                <a:latin typeface="Consolas" panose="020B0609020204030204" pitchFamily="49" charset="0"/>
                <a:cs typeface="Consolas" panose="020B0609020204030204" pitchFamily="49" charset="0"/>
              </a:rPr>
              <a:t>sp</a:t>
            </a:r>
            <a:r>
              <a:rPr lang="en-US" sz="2040" dirty="0">
                <a:solidFill>
                  <a:schemeClr val="bg1"/>
                </a:solidFill>
                <a:latin typeface="Consolas" panose="020B0609020204030204" pitchFamily="49" charset="0"/>
                <a:cs typeface="Consolas" panose="020B0609020204030204" pitchFamily="49" charset="0"/>
              </a:rPr>
              <a:t> create-for-</a:t>
            </a:r>
            <a:r>
              <a:rPr lang="en-US" sz="2040" dirty="0" err="1">
                <a:solidFill>
                  <a:schemeClr val="bg1"/>
                </a:solidFill>
                <a:latin typeface="Consolas" panose="020B0609020204030204" pitchFamily="49" charset="0"/>
                <a:cs typeface="Consolas" panose="020B0609020204030204" pitchFamily="49" charset="0"/>
              </a:rPr>
              <a:t>rbac</a:t>
            </a:r>
            <a:r>
              <a:rPr lang="en-US" sz="2040" dirty="0">
                <a:solidFill>
                  <a:schemeClr val="bg1"/>
                </a:solidFill>
                <a:latin typeface="Consolas" panose="020B0609020204030204" pitchFamily="49" charset="0"/>
                <a:cs typeface="Consolas" panose="020B0609020204030204" pitchFamily="49" charset="0"/>
              </a:rPr>
              <a:t> --name "&lt;APP_NAME&gt;" </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--role contributor </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--scopes /subscriptions/&lt;SUBSCRIPTION_ID&gt;/</a:t>
            </a:r>
            <a:br>
              <a:rPr lang="en-US" sz="2040" dirty="0">
                <a:solidFill>
                  <a:schemeClr val="bg1"/>
                </a:solidFill>
                <a:latin typeface="Consolas" panose="020B0609020204030204" pitchFamily="49" charset="0"/>
                <a:cs typeface="Consolas" panose="020B0609020204030204" pitchFamily="49" charset="0"/>
              </a:rPr>
            </a:br>
            <a:r>
              <a:rPr lang="en-US" sz="2040" dirty="0">
                <a:solidFill>
                  <a:schemeClr val="bg1"/>
                </a:solidFill>
                <a:latin typeface="Consolas" panose="020B0609020204030204" pitchFamily="49" charset="0"/>
                <a:cs typeface="Consolas" panose="020B0609020204030204" pitchFamily="49" charset="0"/>
              </a:rPr>
              <a:t>     --</a:t>
            </a:r>
            <a:r>
              <a:rPr lang="en-US" sz="2040" dirty="0" err="1">
                <a:solidFill>
                  <a:schemeClr val="bg1"/>
                </a:solidFill>
                <a:latin typeface="Consolas" panose="020B0609020204030204" pitchFamily="49" charset="0"/>
                <a:cs typeface="Consolas" panose="020B0609020204030204" pitchFamily="49" charset="0"/>
              </a:rPr>
              <a:t>sdk</a:t>
            </a:r>
            <a:r>
              <a:rPr lang="en-US" sz="2040" dirty="0">
                <a:solidFill>
                  <a:schemeClr val="bg1"/>
                </a:solidFill>
                <a:latin typeface="Consolas" panose="020B0609020204030204" pitchFamily="49" charset="0"/>
                <a:cs typeface="Consolas" panose="020B0609020204030204" pitchFamily="49" charset="0"/>
              </a:rPr>
              <a:t>-auth</a:t>
            </a:r>
          </a:p>
        </p:txBody>
      </p:sp>
      <p:sp>
        <p:nvSpPr>
          <p:cNvPr id="2" name="Title 1">
            <a:extLst>
              <a:ext uri="{FF2B5EF4-FFF2-40B4-BE49-F238E27FC236}">
                <a16:creationId xmlns:a16="http://schemas.microsoft.com/office/drawing/2014/main" id="{6B079EA3-0AC9-473B-AE5E-E63FD590A8BC}"/>
              </a:ext>
            </a:extLst>
          </p:cNvPr>
          <p:cNvSpPr>
            <a:spLocks noGrp="1"/>
          </p:cNvSpPr>
          <p:nvPr>
            <p:ph type="title"/>
          </p:nvPr>
        </p:nvSpPr>
        <p:spPr/>
        <p:txBody>
          <a:bodyPr/>
          <a:lstStyle/>
          <a:p>
            <a:r>
              <a:rPr lang="en-US" dirty="0"/>
              <a:t>CLI create Service Principal</a:t>
            </a:r>
            <a:br>
              <a:rPr lang="en-US" dirty="0"/>
            </a:br>
            <a:endParaRPr lang="en-US" dirty="0"/>
          </a:p>
        </p:txBody>
      </p:sp>
      <p:sp>
        <p:nvSpPr>
          <p:cNvPr id="3" name="Text Placeholder 2">
            <a:extLst>
              <a:ext uri="{FF2B5EF4-FFF2-40B4-BE49-F238E27FC236}">
                <a16:creationId xmlns:a16="http://schemas.microsoft.com/office/drawing/2014/main" id="{B9E52832-0615-4E6F-BAC2-C682C6678F29}"/>
              </a:ext>
            </a:extLst>
          </p:cNvPr>
          <p:cNvSpPr>
            <a:spLocks noGrp="1"/>
          </p:cNvSpPr>
          <p:nvPr>
            <p:ph type="body" sz="quarter" idx="10"/>
          </p:nvPr>
        </p:nvSpPr>
        <p:spPr>
          <a:xfrm flipV="1">
            <a:off x="274638" y="1175438"/>
            <a:ext cx="11887199" cy="45719"/>
          </a:xfrm>
        </p:spPr>
        <p:txBody>
          <a:bodyPr/>
          <a:lstStyle/>
          <a:p>
            <a:endParaRPr lang="en-US" dirty="0"/>
          </a:p>
        </p:txBody>
      </p:sp>
      <p:sp>
        <p:nvSpPr>
          <p:cNvPr id="5" name="Rectangle 4">
            <a:extLst>
              <a:ext uri="{FF2B5EF4-FFF2-40B4-BE49-F238E27FC236}">
                <a16:creationId xmlns:a16="http://schemas.microsoft.com/office/drawing/2014/main" id="{AF6227E3-5728-4A73-9D83-C2A7982DDA21}"/>
              </a:ext>
            </a:extLst>
          </p:cNvPr>
          <p:cNvSpPr/>
          <p:nvPr/>
        </p:nvSpPr>
        <p:spPr>
          <a:xfrm rot="20824218">
            <a:off x="867659" y="1933532"/>
            <a:ext cx="4113175" cy="1200329"/>
          </a:xfrm>
          <a:prstGeom prst="rect">
            <a:avLst/>
          </a:prstGeom>
          <a:noFill/>
        </p:spPr>
        <p:txBody>
          <a:bodyPr wrap="square" lIns="91440" tIns="45720" rIns="91440" bIns="45720">
            <a:spAutoFit/>
          </a:bodyPr>
          <a:lstStyle/>
          <a:p>
            <a:pPr algn="ctr"/>
            <a:r>
              <a:rPr lang="en-US" sz="7200" b="1" cap="none" spc="0" dirty="0">
                <a:ln w="0"/>
                <a:solidFill>
                  <a:schemeClr val="accent1"/>
                </a:solidFill>
                <a:effectLst>
                  <a:outerShdw blurRad="38100" dist="25400" dir="5400000" algn="ctr" rotWithShape="0">
                    <a:srgbClr val="6E747A">
                      <a:alpha val="43000"/>
                    </a:srgbClr>
                  </a:outerShdw>
                </a:effectLst>
              </a:rPr>
              <a:t>What if?!</a:t>
            </a:r>
          </a:p>
        </p:txBody>
      </p:sp>
    </p:spTree>
    <p:extLst>
      <p:ext uri="{BB962C8B-B14F-4D97-AF65-F5344CB8AC3E}">
        <p14:creationId xmlns:p14="http://schemas.microsoft.com/office/powerpoint/2010/main" val="29150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lstStyle/>
          <a:p>
            <a:r>
              <a:rPr lang="en-US" dirty="0"/>
              <a:t>Build</a:t>
            </a:r>
          </a:p>
        </p:txBody>
      </p:sp>
      <p:sp>
        <p:nvSpPr>
          <p:cNvPr id="6" name="TextBox 5">
            <a:extLst>
              <a:ext uri="{FF2B5EF4-FFF2-40B4-BE49-F238E27FC236}">
                <a16:creationId xmlns:a16="http://schemas.microsoft.com/office/drawing/2014/main" id="{3D892CD1-A477-5F43-BD26-A7F8D7007DFE}"/>
              </a:ext>
            </a:extLst>
          </p:cNvPr>
          <p:cNvSpPr txBox="1"/>
          <p:nvPr/>
        </p:nvSpPr>
        <p:spPr>
          <a:xfrm>
            <a:off x="7641150" y="1922406"/>
            <a:ext cx="3324239" cy="382308"/>
          </a:xfrm>
          <a:prstGeom prst="rect">
            <a:avLst/>
          </a:prstGeom>
          <a:noFill/>
        </p:spPr>
        <p:txBody>
          <a:bodyPr wrap="none" rtlCol="0">
            <a:spAutoFit/>
          </a:bodyPr>
          <a:lstStyle/>
          <a:p>
            <a:r>
              <a:rPr lang="en-US" sz="1836" dirty="0">
                <a:latin typeface="Segoe UI" panose="020B0502040204020203" pitchFamily="34" charset="0"/>
                <a:cs typeface="Segoe UI" panose="020B0502040204020203" pitchFamily="34" charset="0"/>
              </a:rPr>
              <a:t>Build project (Example: Node)</a:t>
            </a:r>
          </a:p>
        </p:txBody>
      </p:sp>
      <p:sp>
        <p:nvSpPr>
          <p:cNvPr id="9" name="TextBox 8">
            <a:extLst>
              <a:ext uri="{FF2B5EF4-FFF2-40B4-BE49-F238E27FC236}">
                <a16:creationId xmlns:a16="http://schemas.microsoft.com/office/drawing/2014/main" id="{A62847B7-0D69-944F-A893-664EBEFB59CD}"/>
              </a:ext>
            </a:extLst>
          </p:cNvPr>
          <p:cNvSpPr txBox="1"/>
          <p:nvPr/>
        </p:nvSpPr>
        <p:spPr>
          <a:xfrm>
            <a:off x="1705519" y="1922406"/>
            <a:ext cx="3174546" cy="382308"/>
          </a:xfrm>
          <a:prstGeom prst="rect">
            <a:avLst/>
          </a:prstGeom>
          <a:noFill/>
        </p:spPr>
        <p:txBody>
          <a:bodyPr wrap="none" rtlCol="0">
            <a:spAutoFit/>
          </a:bodyPr>
          <a:lstStyle/>
          <a:p>
            <a:r>
              <a:rPr lang="en-US" sz="1836" dirty="0">
                <a:latin typeface="Segoe UI" panose="020B0502040204020203" pitchFamily="34" charset="0"/>
                <a:cs typeface="Segoe UI" panose="020B0502040204020203" pitchFamily="34" charset="0"/>
              </a:rPr>
              <a:t>Build project (Example: Java)</a:t>
            </a:r>
          </a:p>
        </p:txBody>
      </p:sp>
      <p:pic>
        <p:nvPicPr>
          <p:cNvPr id="7" name="Picture 6">
            <a:extLst>
              <a:ext uri="{FF2B5EF4-FFF2-40B4-BE49-F238E27FC236}">
                <a16:creationId xmlns:a16="http://schemas.microsoft.com/office/drawing/2014/main" id="{E452A9CE-36F8-40C8-9017-614809AF7A9A}"/>
              </a:ext>
            </a:extLst>
          </p:cNvPr>
          <p:cNvPicPr>
            <a:picLocks noChangeAspect="1"/>
          </p:cNvPicPr>
          <p:nvPr/>
        </p:nvPicPr>
        <p:blipFill>
          <a:blip r:embed="rId2"/>
          <a:stretch>
            <a:fillRect/>
          </a:stretch>
        </p:blipFill>
        <p:spPr>
          <a:xfrm>
            <a:off x="502741" y="1506745"/>
            <a:ext cx="11430991" cy="3981033"/>
          </a:xfrm>
          <a:prstGeom prst="rect">
            <a:avLst/>
          </a:prstGeom>
        </p:spPr>
      </p:pic>
    </p:spTree>
    <p:extLst>
      <p:ext uri="{BB962C8B-B14F-4D97-AF65-F5344CB8AC3E}">
        <p14:creationId xmlns:p14="http://schemas.microsoft.com/office/powerpoint/2010/main" val="39275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normAutofit/>
          </a:bodyPr>
          <a:lstStyle/>
          <a:p>
            <a:r>
              <a:rPr lang="en-US" sz="4400" dirty="0">
                <a:solidFill>
                  <a:schemeClr val="accent1"/>
                </a:solidFill>
              </a:rPr>
              <a:t>Deploy</a:t>
            </a:r>
          </a:p>
        </p:txBody>
      </p:sp>
      <p:sp>
        <p:nvSpPr>
          <p:cNvPr id="3" name="Content Placeholder 2">
            <a:extLst>
              <a:ext uri="{FF2B5EF4-FFF2-40B4-BE49-F238E27FC236}">
                <a16:creationId xmlns:a16="http://schemas.microsoft.com/office/drawing/2014/main" id="{C6370729-AA5B-314A-802A-3BF2F7692CA9}"/>
              </a:ext>
            </a:extLst>
          </p:cNvPr>
          <p:cNvSpPr>
            <a:spLocks noGrp="1"/>
          </p:cNvSpPr>
          <p:nvPr>
            <p:ph idx="1"/>
          </p:nvPr>
        </p:nvSpPr>
        <p:spPr>
          <a:xfrm>
            <a:off x="855768" y="1861968"/>
            <a:ext cx="4653302" cy="3841052"/>
          </a:xfrm>
        </p:spPr>
        <p:txBody>
          <a:bodyPr/>
          <a:lstStyle/>
          <a:p>
            <a:r>
              <a:rPr lang="en-US" dirty="0">
                <a:latin typeface="Segoe UI Semilight" panose="020B0402040204020203" pitchFamily="34" charset="0"/>
                <a:cs typeface="Segoe UI Semilight" panose="020B0402040204020203" pitchFamily="34" charset="0"/>
              </a:rPr>
              <a:t>Use GitHub Action for Azure Functions</a:t>
            </a:r>
          </a:p>
          <a:p>
            <a:r>
              <a:rPr lang="en-US" dirty="0">
                <a:latin typeface="Segoe UI Semilight" panose="020B0402040204020203" pitchFamily="34" charset="0"/>
                <a:cs typeface="Segoe UI Semilight" panose="020B0402040204020203" pitchFamily="34" charset="0"/>
              </a:rPr>
              <a:t>Configure with:</a:t>
            </a:r>
          </a:p>
          <a:p>
            <a:pPr lvl="1"/>
            <a:r>
              <a:rPr lang="en-US" dirty="0">
                <a:latin typeface="Segoe UI Semilight" panose="020B0402040204020203" pitchFamily="34" charset="0"/>
                <a:cs typeface="Segoe UI Semilight" panose="020B0402040204020203" pitchFamily="34" charset="0"/>
              </a:rPr>
              <a:t>App name</a:t>
            </a:r>
          </a:p>
          <a:p>
            <a:pPr lvl="1"/>
            <a:r>
              <a:rPr lang="en-US" dirty="0">
                <a:solidFill>
                  <a:schemeClr val="tx1">
                    <a:lumMod val="50000"/>
                  </a:schemeClr>
                </a:solidFill>
                <a:latin typeface="Segoe UI Semilight" panose="020B0402040204020203" pitchFamily="34" charset="0"/>
                <a:cs typeface="Segoe UI Semilight" panose="020B0402040204020203" pitchFamily="34" charset="0"/>
              </a:rPr>
              <a:t>Slot name</a:t>
            </a:r>
          </a:p>
          <a:p>
            <a:pPr lvl="1"/>
            <a:r>
              <a:rPr lang="en-US" dirty="0">
                <a:solidFill>
                  <a:schemeClr val="tx1">
                    <a:lumMod val="50000"/>
                  </a:schemeClr>
                </a:solidFill>
                <a:latin typeface="Segoe UI Semilight" panose="020B0402040204020203" pitchFamily="34" charset="0"/>
                <a:cs typeface="Segoe UI Semilight" panose="020B0402040204020203" pitchFamily="34" charset="0"/>
              </a:rPr>
              <a:t>Path to directory</a:t>
            </a:r>
          </a:p>
          <a:p>
            <a:pPr lvl="1"/>
            <a:r>
              <a:rPr lang="en-US" dirty="0">
                <a:solidFill>
                  <a:schemeClr val="tx1">
                    <a:lumMod val="50000"/>
                  </a:schemeClr>
                </a:solidFill>
                <a:latin typeface="Segoe UI Semilight" panose="020B0402040204020203" pitchFamily="34" charset="0"/>
                <a:cs typeface="Segoe UI Semilight" panose="020B0402040204020203" pitchFamily="34" charset="0"/>
              </a:rPr>
              <a:t>Publish profile secret</a:t>
            </a:r>
          </a:p>
        </p:txBody>
      </p:sp>
      <p:sp>
        <p:nvSpPr>
          <p:cNvPr id="6" name="TextBox 5">
            <a:extLst>
              <a:ext uri="{FF2B5EF4-FFF2-40B4-BE49-F238E27FC236}">
                <a16:creationId xmlns:a16="http://schemas.microsoft.com/office/drawing/2014/main" id="{3D892CD1-A477-5F43-BD26-A7F8D7007DFE}"/>
              </a:ext>
            </a:extLst>
          </p:cNvPr>
          <p:cNvSpPr txBox="1"/>
          <p:nvPr/>
        </p:nvSpPr>
        <p:spPr>
          <a:xfrm>
            <a:off x="8051907" y="1707560"/>
            <a:ext cx="2085759" cy="414353"/>
          </a:xfrm>
          <a:prstGeom prst="rect">
            <a:avLst/>
          </a:prstGeom>
          <a:noFill/>
        </p:spPr>
        <p:txBody>
          <a:bodyPr wrap="none" rtlCol="0">
            <a:spAutoFit/>
          </a:bodyPr>
          <a:lstStyle/>
          <a:p>
            <a:r>
              <a:rPr lang="en-US" sz="2040" dirty="0">
                <a:latin typeface="Segoe UI" panose="020B0502040204020203" pitchFamily="34" charset="0"/>
                <a:cs typeface="Segoe UI" panose="020B0502040204020203" pitchFamily="34" charset="0"/>
              </a:rPr>
              <a:t>Deploy to Azure</a:t>
            </a:r>
          </a:p>
        </p:txBody>
      </p:sp>
      <p:pic>
        <p:nvPicPr>
          <p:cNvPr id="4" name="Picture 3">
            <a:extLst>
              <a:ext uri="{FF2B5EF4-FFF2-40B4-BE49-F238E27FC236}">
                <a16:creationId xmlns:a16="http://schemas.microsoft.com/office/drawing/2014/main" id="{A254275F-12BA-42D2-99EF-B477C315CB3F}"/>
              </a:ext>
            </a:extLst>
          </p:cNvPr>
          <p:cNvPicPr>
            <a:picLocks noChangeAspect="1"/>
          </p:cNvPicPr>
          <p:nvPr/>
        </p:nvPicPr>
        <p:blipFill>
          <a:blip r:embed="rId2"/>
          <a:stretch>
            <a:fillRect/>
          </a:stretch>
        </p:blipFill>
        <p:spPr>
          <a:xfrm>
            <a:off x="6290383" y="2307254"/>
            <a:ext cx="5608806" cy="3395766"/>
          </a:xfrm>
          <a:prstGeom prst="rect">
            <a:avLst/>
          </a:prstGeom>
        </p:spPr>
      </p:pic>
    </p:spTree>
    <p:extLst>
      <p:ext uri="{BB962C8B-B14F-4D97-AF65-F5344CB8AC3E}">
        <p14:creationId xmlns:p14="http://schemas.microsoft.com/office/powerpoint/2010/main" val="83389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B735-DC4F-7A49-81A8-AF3003C73E61}"/>
              </a:ext>
            </a:extLst>
          </p:cNvPr>
          <p:cNvSpPr>
            <a:spLocks noGrp="1"/>
          </p:cNvSpPr>
          <p:nvPr>
            <p:ph type="title"/>
          </p:nvPr>
        </p:nvSpPr>
        <p:spPr>
          <a:xfrm>
            <a:off x="0" y="911939"/>
            <a:ext cx="6371770" cy="5170646"/>
          </a:xfrm>
        </p:spPr>
        <p:txBody>
          <a:bodyPr/>
          <a:lstStyle/>
          <a:p>
            <a:r>
              <a:rPr lang="en-US" dirty="0">
                <a:latin typeface="Segoe UI" panose="020B0502040204020203" pitchFamily="34" charset="0"/>
              </a:rPr>
              <a:t>Deploy to Azure </a:t>
            </a:r>
            <a:br>
              <a:rPr lang="en-US" dirty="0">
                <a:latin typeface="Segoe UI" panose="020B0502040204020203" pitchFamily="34" charset="0"/>
              </a:rPr>
            </a:br>
            <a:r>
              <a:rPr lang="en-US" dirty="0">
                <a:latin typeface="Segoe UI" panose="020B0502040204020203" pitchFamily="34" charset="0"/>
              </a:rPr>
              <a:t>with </a:t>
            </a:r>
            <a:br>
              <a:rPr lang="en-US" dirty="0">
                <a:latin typeface="Segoe UI" panose="020B0502040204020203" pitchFamily="34" charset="0"/>
              </a:rPr>
            </a:br>
            <a:r>
              <a:rPr lang="en-US" dirty="0">
                <a:latin typeface="Segoe UI" panose="020B0502040204020203" pitchFamily="34" charset="0"/>
              </a:rPr>
              <a:t>GitHub Actions</a:t>
            </a:r>
          </a:p>
        </p:txBody>
      </p:sp>
    </p:spTree>
    <p:extLst>
      <p:ext uri="{BB962C8B-B14F-4D97-AF65-F5344CB8AC3E}">
        <p14:creationId xmlns:p14="http://schemas.microsoft.com/office/powerpoint/2010/main" val="38469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303D3-2FCD-436C-9CD8-27ECF444AD1E}"/>
              </a:ext>
            </a:extLst>
          </p:cNvPr>
          <p:cNvSpPr>
            <a:spLocks noGrp="1"/>
          </p:cNvSpPr>
          <p:nvPr>
            <p:ph type="title"/>
          </p:nvPr>
        </p:nvSpPr>
        <p:spPr>
          <a:xfrm>
            <a:off x="2581134" y="2284123"/>
            <a:ext cx="4617996" cy="1656823"/>
          </a:xfrm>
        </p:spPr>
        <p:txBody>
          <a:bodyPr/>
          <a:lstStyle/>
          <a:p>
            <a:r>
              <a:rPr lang="en-US" sz="11729" b="1" dirty="0">
                <a:cs typeface="Segoe UI"/>
              </a:rPr>
              <a:t>Server</a:t>
            </a:r>
          </a:p>
        </p:txBody>
      </p:sp>
      <p:sp>
        <p:nvSpPr>
          <p:cNvPr id="5" name="Title 2">
            <a:extLst>
              <a:ext uri="{FF2B5EF4-FFF2-40B4-BE49-F238E27FC236}">
                <a16:creationId xmlns:a16="http://schemas.microsoft.com/office/drawing/2014/main" id="{D42E7AEC-5932-42E6-9DE9-DA3A52667763}"/>
              </a:ext>
            </a:extLst>
          </p:cNvPr>
          <p:cNvSpPr txBox="1">
            <a:spLocks/>
          </p:cNvSpPr>
          <p:nvPr/>
        </p:nvSpPr>
        <p:spPr>
          <a:xfrm>
            <a:off x="7030115" y="2100034"/>
            <a:ext cx="4617996" cy="1840913"/>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11729" b="1" dirty="0"/>
              <a:t>less</a:t>
            </a:r>
          </a:p>
        </p:txBody>
      </p:sp>
    </p:spTree>
    <p:extLst>
      <p:ext uri="{BB962C8B-B14F-4D97-AF65-F5344CB8AC3E}">
        <p14:creationId xmlns:p14="http://schemas.microsoft.com/office/powerpoint/2010/main" val="33723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45833E-6 -0.0007 L -0.11328 0.03981 C -0.13685 0.04884 -0.17226 0.05393 -0.20937 0.05393 C -0.25156 0.05393 -0.28542 0.04884 -0.30898 0.03981 L -0.42213 -0.0007 " pathEditMode="relative" rAng="0" ptsTypes="AAAAA">
                                      <p:cBhvr>
                                        <p:cTn id="6" dur="2000" fill="hold"/>
                                        <p:tgtEl>
                                          <p:spTgt spid="5"/>
                                        </p:tgtEl>
                                        <p:attrNameLst>
                                          <p:attrName>ppt_x</p:attrName>
                                          <p:attrName>ppt_y</p:attrName>
                                        </p:attrNameLst>
                                      </p:cBhvr>
                                      <p:rCtr x="-21107" y="2731"/>
                                    </p:animMotion>
                                  </p:childTnLst>
                                </p:cTn>
                              </p:par>
                              <p:par>
                                <p:cTn id="7" presetID="37" presetClass="path" presetSubtype="0" accel="50000" de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96712" y="2631001"/>
            <a:ext cx="4244835" cy="565027"/>
          </a:xfrm>
        </p:spPr>
        <p:txBody>
          <a:bodyPr/>
          <a:lstStyle/>
          <a:p>
            <a:r>
              <a:rPr lang="en-US" dirty="0"/>
              <a:t>/MS Learn </a:t>
            </a:r>
            <a:r>
              <a:rPr lang="en-US" dirty="0">
                <a:cs typeface="Segoe UI Semibold"/>
              </a:rPr>
              <a:t>alert</a:t>
            </a:r>
            <a:endParaRPr lang="en-US" dirty="0"/>
          </a:p>
        </p:txBody>
      </p:sp>
      <p:sp>
        <p:nvSpPr>
          <p:cNvPr id="11" name="TextBox 10">
            <a:extLst>
              <a:ext uri="{FF2B5EF4-FFF2-40B4-BE49-F238E27FC236}">
                <a16:creationId xmlns:a16="http://schemas.microsoft.com/office/drawing/2014/main" id="{7890CE0F-8A76-4109-81A0-4BECFC436410}"/>
              </a:ext>
            </a:extLst>
          </p:cNvPr>
          <p:cNvSpPr txBox="1"/>
          <p:nvPr/>
        </p:nvSpPr>
        <p:spPr>
          <a:xfrm>
            <a:off x="596711" y="4834983"/>
            <a:ext cx="3977225" cy="320182"/>
          </a:xfrm>
          <a:prstGeom prst="rect">
            <a:avLst/>
          </a:prstGeom>
          <a:noFill/>
        </p:spPr>
        <p:txBody>
          <a:bodyPr wrap="none" lIns="0" tIns="0" rIns="0" bIns="0" rtlCol="0" anchor="t">
            <a:spAutoFit/>
          </a:bodyPr>
          <a:lstStyle/>
          <a:p>
            <a:pPr algn="l"/>
            <a:r>
              <a:rPr lang="en-US" sz="2040">
                <a:solidFill>
                  <a:schemeClr val="accent3"/>
                </a:solidFill>
              </a:rPr>
              <a:t>aka.ms/AFUN95MSLearnCollection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96712" y="3403394"/>
            <a:ext cx="4244834" cy="932371"/>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559143" y="247758"/>
            <a:ext cx="604441" cy="48458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3" name="Picture 2" descr="Screeen capture of the Microsoft Learn website, showing the Create serverless applications Learning path.">
            <a:extLst>
              <a:ext uri="{FF2B5EF4-FFF2-40B4-BE49-F238E27FC236}">
                <a16:creationId xmlns:a16="http://schemas.microsoft.com/office/drawing/2014/main" id="{9B0D85EF-9CC3-428F-BD85-975B8D1BD82B}"/>
              </a:ext>
            </a:extLst>
          </p:cNvPr>
          <p:cNvPicPr>
            <a:picLocks noChangeAspect="1"/>
          </p:cNvPicPr>
          <p:nvPr/>
        </p:nvPicPr>
        <p:blipFill>
          <a:blip r:embed="rId3"/>
          <a:stretch>
            <a:fillRect/>
          </a:stretch>
        </p:blipFill>
        <p:spPr>
          <a:xfrm>
            <a:off x="4721467" y="1014267"/>
            <a:ext cx="7442117" cy="4572671"/>
          </a:xfrm>
          <a:prstGeom prst="rect">
            <a:avLst/>
          </a:prstGeom>
        </p:spPr>
      </p:pic>
    </p:spTree>
    <p:extLst>
      <p:ext uri="{BB962C8B-B14F-4D97-AF65-F5344CB8AC3E}">
        <p14:creationId xmlns:p14="http://schemas.microsoft.com/office/powerpoint/2010/main" val="30089040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dirty="0"/>
              <a:t>/MS Learn</a:t>
            </a:r>
            <a:br>
              <a:rPr lang="en-US" dirty="0"/>
            </a:br>
            <a:endParaRPr lang="en-US" dirty="0"/>
          </a:p>
        </p:txBody>
      </p:sp>
      <p:grpSp>
        <p:nvGrpSpPr>
          <p:cNvPr id="3" name="Group 2">
            <a:extLst>
              <a:ext uri="{FF2B5EF4-FFF2-40B4-BE49-F238E27FC236}">
                <a16:creationId xmlns:a16="http://schemas.microsoft.com/office/drawing/2014/main" id="{DD7E5FD8-DEFD-4FE3-B46F-28C8C54CE083}"/>
              </a:ext>
            </a:extLst>
          </p:cNvPr>
          <p:cNvGrpSpPr/>
          <p:nvPr/>
        </p:nvGrpSpPr>
        <p:grpSpPr>
          <a:xfrm>
            <a:off x="3715522" y="1582102"/>
            <a:ext cx="8907143" cy="4483418"/>
            <a:chOff x="884237" y="1212849"/>
            <a:chExt cx="10896600" cy="5484813"/>
          </a:xfrm>
        </p:grpSpPr>
        <p:pic>
          <p:nvPicPr>
            <p:cNvPr id="6" name="Picture 5">
              <a:extLst>
                <a:ext uri="{FF2B5EF4-FFF2-40B4-BE49-F238E27FC236}">
                  <a16:creationId xmlns:a16="http://schemas.microsoft.com/office/drawing/2014/main" id="{63D0C130-90E5-44E7-8C66-6FF87B4B98C1}"/>
                </a:ext>
              </a:extLst>
            </p:cNvPr>
            <p:cNvPicPr>
              <a:picLocks noChangeAspect="1"/>
            </p:cNvPicPr>
            <p:nvPr/>
          </p:nvPicPr>
          <p:blipFill rotWithShape="1">
            <a:blip r:embed="rId3"/>
            <a:srcRect l="4609" t="13747" r="4217" b="15811"/>
            <a:stretch/>
          </p:blipFill>
          <p:spPr>
            <a:xfrm>
              <a:off x="884237" y="1212849"/>
              <a:ext cx="10896600" cy="5484813"/>
            </a:xfrm>
            <a:prstGeom prst="rect">
              <a:avLst/>
            </a:prstGeom>
          </p:spPr>
        </p:pic>
        <p:pic>
          <p:nvPicPr>
            <p:cNvPr id="5" name="Picture 4" descr="Screeen capture of the Microsoft Learn website, showing the Create serverless applications Learning path.">
              <a:extLst>
                <a:ext uri="{FF2B5EF4-FFF2-40B4-BE49-F238E27FC236}">
                  <a16:creationId xmlns:a16="http://schemas.microsoft.com/office/drawing/2014/main" id="{344A11F7-1757-4F15-90F3-45A594A57D3E}"/>
                </a:ext>
              </a:extLst>
            </p:cNvPr>
            <p:cNvPicPr>
              <a:picLocks noChangeAspect="1"/>
            </p:cNvPicPr>
            <p:nvPr/>
          </p:nvPicPr>
          <p:blipFill>
            <a:blip r:embed="rId4"/>
            <a:stretch>
              <a:fillRect/>
            </a:stretch>
          </p:blipFill>
          <p:spPr>
            <a:xfrm>
              <a:off x="2740513" y="1582103"/>
              <a:ext cx="7114688" cy="4371488"/>
            </a:xfrm>
            <a:prstGeom prst="rect">
              <a:avLst/>
            </a:prstGeom>
          </p:spPr>
        </p:pic>
      </p:grpSp>
      <p:sp>
        <p:nvSpPr>
          <p:cNvPr id="7" name="Title 1">
            <a:extLst>
              <a:ext uri="{FF2B5EF4-FFF2-40B4-BE49-F238E27FC236}">
                <a16:creationId xmlns:a16="http://schemas.microsoft.com/office/drawing/2014/main" id="{2CEA6E16-FBD8-4D6C-849B-535898E2C129}"/>
              </a:ext>
            </a:extLst>
          </p:cNvPr>
          <p:cNvSpPr txBox="1">
            <a:spLocks/>
          </p:cNvSpPr>
          <p:nvPr/>
        </p:nvSpPr>
        <p:spPr>
          <a:xfrm>
            <a:off x="378997" y="1760143"/>
            <a:ext cx="4244835" cy="56502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8" name="TextBox 7">
            <a:extLst>
              <a:ext uri="{FF2B5EF4-FFF2-40B4-BE49-F238E27FC236}">
                <a16:creationId xmlns:a16="http://schemas.microsoft.com/office/drawing/2014/main" id="{6DB6050F-1631-4D23-B336-1E6C518D5671}"/>
              </a:ext>
            </a:extLst>
          </p:cNvPr>
          <p:cNvSpPr txBox="1"/>
          <p:nvPr/>
        </p:nvSpPr>
        <p:spPr>
          <a:xfrm>
            <a:off x="378997" y="4300023"/>
            <a:ext cx="4587218" cy="369332"/>
          </a:xfrm>
          <a:prstGeom prst="rect">
            <a:avLst/>
          </a:prstGeom>
          <a:noFill/>
        </p:spPr>
        <p:txBody>
          <a:bodyPr wrap="none" lIns="0" tIns="0" rIns="0" bIns="0" rtlCol="0" anchor="t">
            <a:spAutoFit/>
          </a:bodyPr>
          <a:lstStyle/>
          <a:p>
            <a:pPr algn="l"/>
            <a:r>
              <a:rPr lang="en-US" sz="2400" dirty="0">
                <a:solidFill>
                  <a:schemeClr val="accent1"/>
                </a:solidFill>
              </a:rPr>
              <a:t>aka.ms/AFUN95MSLearnCollection</a:t>
            </a:r>
          </a:p>
        </p:txBody>
      </p:sp>
      <p:sp>
        <p:nvSpPr>
          <p:cNvPr id="9" name="Text Placeholder 2">
            <a:extLst>
              <a:ext uri="{FF2B5EF4-FFF2-40B4-BE49-F238E27FC236}">
                <a16:creationId xmlns:a16="http://schemas.microsoft.com/office/drawing/2014/main" id="{0684D5F1-A24E-4145-B4E7-28AE607E551C}"/>
              </a:ext>
            </a:extLst>
          </p:cNvPr>
          <p:cNvSpPr txBox="1">
            <a:spLocks/>
          </p:cNvSpPr>
          <p:nvPr/>
        </p:nvSpPr>
        <p:spPr>
          <a:xfrm>
            <a:off x="496979" y="1760143"/>
            <a:ext cx="4126852" cy="221599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Complete interactive learning exercises, watch videos, and practice and apply your new skills.</a:t>
            </a:r>
          </a:p>
        </p:txBody>
      </p:sp>
    </p:spTree>
    <p:extLst>
      <p:ext uri="{BB962C8B-B14F-4D97-AF65-F5344CB8AC3E}">
        <p14:creationId xmlns:p14="http://schemas.microsoft.com/office/powerpoint/2010/main" val="21471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435640-EB30-428E-A219-B4A8490507EE}"/>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3" name="Straight Connector 2">
            <a:extLst>
              <a:ext uri="{FF2B5EF4-FFF2-40B4-BE49-F238E27FC236}">
                <a16:creationId xmlns:a16="http://schemas.microsoft.com/office/drawing/2014/main" id="{58FD0F8B-5912-4F98-ACE1-780AB9053637}"/>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4" descr="Microsoft Azure">
            <a:extLst>
              <a:ext uri="{FF2B5EF4-FFF2-40B4-BE49-F238E27FC236}">
                <a16:creationId xmlns:a16="http://schemas.microsoft.com/office/drawing/2014/main" id="{6349FCFC-119B-4C73-92ED-E2FDBF2EEFFF}"/>
              </a:ext>
            </a:extLst>
          </p:cNvPr>
          <p:cNvGrpSpPr>
            <a:grpSpLocks noChangeAspect="1"/>
          </p:cNvGrpSpPr>
          <p:nvPr/>
        </p:nvGrpSpPr>
        <p:grpSpPr bwMode="auto">
          <a:xfrm>
            <a:off x="3307668" y="2394175"/>
            <a:ext cx="5576660" cy="802940"/>
            <a:chOff x="2062" y="1904"/>
            <a:chExt cx="3556" cy="512"/>
          </a:xfrm>
        </p:grpSpPr>
        <p:sp>
          <p:nvSpPr>
            <p:cNvPr id="5" name="Freeform 5">
              <a:extLst>
                <a:ext uri="{FF2B5EF4-FFF2-40B4-BE49-F238E27FC236}">
                  <a16:creationId xmlns:a16="http://schemas.microsoft.com/office/drawing/2014/main" id="{39DA4FBB-12F7-44A6-B956-0C7F17398C79}"/>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C39EFAA-497A-473B-AE44-AD28E7415925}"/>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C79935A8-3DB5-4D4F-982C-00AD7763E2D3}"/>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E46BB14F-291C-4FAA-9819-0D06AC5B9005}"/>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7C399A58-1537-4B3E-9208-28C48577A5E9}"/>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4E012FB7-4BE3-4E01-B1C3-1DADE13ADCB2}"/>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1">
              <a:extLst>
                <a:ext uri="{FF2B5EF4-FFF2-40B4-BE49-F238E27FC236}">
                  <a16:creationId xmlns:a16="http://schemas.microsoft.com/office/drawing/2014/main" id="{42C86D52-A25F-4259-B7BF-17FCAAA7EC1C}"/>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2">
              <a:extLst>
                <a:ext uri="{FF2B5EF4-FFF2-40B4-BE49-F238E27FC236}">
                  <a16:creationId xmlns:a16="http://schemas.microsoft.com/office/drawing/2014/main" id="{11395DC6-9114-4145-B736-0CC66C2BFE2E}"/>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3">
              <a:extLst>
                <a:ext uri="{FF2B5EF4-FFF2-40B4-BE49-F238E27FC236}">
                  <a16:creationId xmlns:a16="http://schemas.microsoft.com/office/drawing/2014/main" id="{EB789862-E326-4352-84AF-5A2843E1AACC}"/>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4">
              <a:extLst>
                <a:ext uri="{FF2B5EF4-FFF2-40B4-BE49-F238E27FC236}">
                  <a16:creationId xmlns:a16="http://schemas.microsoft.com/office/drawing/2014/main" id="{A2993B42-3C97-4206-A867-2213E45410C2}"/>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4"/>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2"/>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6231" y="6014032"/>
            <a:ext cx="278552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On-premises</a:t>
            </a:r>
          </a:p>
        </p:txBody>
      </p:sp>
      <p:cxnSp>
        <p:nvCxnSpPr>
          <p:cNvPr id="11" name="Straight Arrow Connector 10"/>
          <p:cNvCxnSpPr>
            <a:cxnSpLocks/>
          </p:cNvCxnSpPr>
          <p:nvPr/>
        </p:nvCxnSpPr>
        <p:spPr>
          <a:xfrm>
            <a:off x="-10794" y="6027722"/>
            <a:ext cx="2811725"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9"/>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2339" y="4733410"/>
            <a:ext cx="18690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many </a:t>
            </a:r>
            <a:r>
              <a:rPr lang="en-US" sz="1497" b="1" kern="0">
                <a:gradFill>
                  <a:gsLst>
                    <a:gs pos="89381">
                      <a:schemeClr val="tx2"/>
                    </a:gs>
                    <a:gs pos="47000">
                      <a:schemeClr val="tx2"/>
                    </a:gs>
                  </a:gsLst>
                  <a:lin ang="5400000" scaled="1"/>
                </a:gradFill>
                <a:latin typeface="Segoe UI"/>
              </a:rPr>
              <a:t>servers </a:t>
            </a:r>
          </a:p>
          <a:p>
            <a:pPr defTabSz="913768">
              <a:lnSpc>
                <a:spcPct val="90000"/>
              </a:lnSpc>
              <a:defRPr/>
            </a:pPr>
            <a:r>
              <a:rPr lang="en-US" sz="1497" kern="0">
                <a:gradFill>
                  <a:gsLst>
                    <a:gs pos="89381">
                      <a:schemeClr val="tx2"/>
                    </a:gs>
                    <a:gs pos="47000">
                      <a:schemeClr val="tx2"/>
                    </a:gs>
                  </a:gsLst>
                  <a:lin ang="5400000" scaled="1"/>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003" y="3142006"/>
            <a:ext cx="131806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OS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797" y="4951326"/>
            <a:ext cx="191644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a:t>
            </a:r>
          </a:p>
          <a:p>
            <a:pPr defTabSz="913768">
              <a:lnSpc>
                <a:spcPct val="90000"/>
              </a:lnSpc>
              <a:defRPr/>
            </a:pPr>
            <a:r>
              <a:rPr lang="en-US" sz="1497" kern="0">
                <a:gradFill>
                  <a:gsLst>
                    <a:gs pos="89381">
                      <a:schemeClr val="tx2"/>
                    </a:gs>
                    <a:gs pos="47000">
                      <a:schemeClr val="tx2"/>
                    </a:gs>
                  </a:gsLst>
                  <a:lin ang="5400000" scaled="1"/>
                </a:gradFill>
                <a:latin typeface="Segoe UI"/>
              </a:rPr>
              <a:t>I </a:t>
            </a:r>
            <a:r>
              <a:rPr lang="en-US" sz="1497" b="1" kern="0">
                <a:gradFill>
                  <a:gsLst>
                    <a:gs pos="89381">
                      <a:schemeClr val="tx2"/>
                    </a:gs>
                    <a:gs pos="47000">
                      <a:schemeClr val="tx2"/>
                    </a:gs>
                  </a:gsLst>
                  <a:lin ang="5400000" scaled="1"/>
                </a:gradFill>
                <a:latin typeface="Segoe UI"/>
              </a:rPr>
              <a:t>patch</a:t>
            </a:r>
            <a:r>
              <a:rPr lang="en-US" sz="1497" kern="0">
                <a:gradFill>
                  <a:gsLst>
                    <a:gs pos="89381">
                      <a:schemeClr val="tx2"/>
                    </a:gs>
                    <a:gs pos="47000">
                      <a:schemeClr val="tx2"/>
                    </a:gs>
                  </a:gsLst>
                  <a:lin ang="5400000" scaled="1"/>
                </a:gradFill>
                <a:latin typeface="Segoe UI"/>
              </a:rPr>
              <a:t>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1577" y="1277052"/>
            <a:ext cx="20112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size of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should I </a:t>
            </a:r>
            <a:r>
              <a:rPr lang="en-US" sz="1497" b="1" kern="0">
                <a:gradFill>
                  <a:gsLst>
                    <a:gs pos="89381">
                      <a:schemeClr val="tx2"/>
                    </a:gs>
                    <a:gs pos="47000">
                      <a:schemeClr val="tx2"/>
                    </a:gs>
                  </a:gsLst>
                  <a:lin ang="5400000" scaled="1"/>
                </a:gradFill>
                <a:latin typeface="Segoe UI"/>
              </a:rPr>
              <a:t>buy</a:t>
            </a:r>
            <a:r>
              <a:rPr lang="en-US" sz="1497" kern="0">
                <a:gradFill>
                  <a:gsLst>
                    <a:gs pos="89381">
                      <a:schemeClr val="tx2"/>
                    </a:gs>
                    <a:gs pos="47000">
                      <a:schemeClr val="tx2"/>
                    </a:gs>
                  </a:gsLst>
                  <a:lin ang="5400000" scaled="1"/>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205" y="1398373"/>
            <a:ext cx="189192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backup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253" y="2257787"/>
            <a:ext cx="185922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increase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459" y="185600"/>
            <a:ext cx="212081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do I </a:t>
            </a:r>
            <a:r>
              <a:rPr lang="en-US" sz="1497" b="1" kern="0">
                <a:gradFill>
                  <a:gsLst>
                    <a:gs pos="89381">
                      <a:schemeClr val="tx2"/>
                    </a:gs>
                    <a:gs pos="47000">
                      <a:schemeClr val="tx2"/>
                    </a:gs>
                  </a:gsLst>
                  <a:lin ang="5400000" scaled="1"/>
                </a:gradFill>
                <a:latin typeface="Segoe UI"/>
              </a:rPr>
              <a:t>deploy</a:t>
            </a:r>
            <a:r>
              <a:rPr lang="en-US" sz="1497" kern="0">
                <a:gradFill>
                  <a:gsLst>
                    <a:gs pos="89381">
                      <a:schemeClr val="tx2"/>
                    </a:gs>
                    <a:gs pos="47000">
                      <a:schemeClr val="tx2"/>
                    </a:gs>
                  </a:gsLst>
                  <a:lin ang="5400000" scaled="1"/>
                </a:gradFill>
                <a:latin typeface="Segoe UI"/>
              </a:rPr>
              <a:t> new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code</a:t>
            </a:r>
            <a:r>
              <a:rPr lang="en-US" sz="1497" kern="0">
                <a:gradFill>
                  <a:gsLst>
                    <a:gs pos="89381">
                      <a:schemeClr val="tx2"/>
                    </a:gs>
                    <a:gs pos="47000">
                      <a:schemeClr val="tx2"/>
                    </a:gs>
                  </a:gsLst>
                  <a:lin ang="5400000" scaled="1"/>
                </a:gradFill>
                <a:latin typeface="Segoe UI"/>
              </a:rPr>
              <a:t> to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291" y="895849"/>
            <a:ext cx="22270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packages should</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be on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9277" y="4911603"/>
            <a:ext cx="23170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It takes how long to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provision</a:t>
            </a:r>
            <a:r>
              <a:rPr lang="en-US" sz="1497" kern="0">
                <a:gradFill>
                  <a:gsLst>
                    <a:gs pos="89381">
                      <a:schemeClr val="tx2"/>
                    </a:gs>
                    <a:gs pos="47000">
                      <a:schemeClr val="tx2"/>
                    </a:gs>
                  </a:gsLst>
                  <a:lin ang="5400000" scaled="1"/>
                </a:gradFill>
                <a:latin typeface="Segoe UI"/>
              </a:rPr>
              <a:t> a new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0979" y="3492594"/>
            <a:ext cx="183960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Are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in a </a:t>
            </a:r>
          </a:p>
          <a:p>
            <a:pPr defTabSz="913768">
              <a:lnSpc>
                <a:spcPct val="90000"/>
              </a:lnSpc>
              <a:defRPr/>
            </a:pPr>
            <a:r>
              <a:rPr lang="en-US" sz="1497" kern="0">
                <a:gradFill>
                  <a:gsLst>
                    <a:gs pos="89381">
                      <a:schemeClr val="tx2"/>
                    </a:gs>
                    <a:gs pos="47000">
                      <a:schemeClr val="tx2"/>
                    </a:gs>
                  </a:gsLst>
                  <a:lin ang="5400000" scaled="1"/>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1306" y="3768890"/>
            <a:ext cx="199165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if the </a:t>
            </a:r>
          </a:p>
          <a:p>
            <a:pPr defTabSz="913768">
              <a:lnSpc>
                <a:spcPct val="90000"/>
              </a:lnSpc>
              <a:defRPr/>
            </a:pPr>
            <a:r>
              <a:rPr lang="en-US" sz="1497" kern="0">
                <a:gradFill>
                  <a:gsLst>
                    <a:gs pos="89381">
                      <a:schemeClr val="tx2"/>
                    </a:gs>
                    <a:gs pos="47000">
                      <a:schemeClr val="tx2"/>
                    </a:gs>
                  </a:gsLst>
                  <a:lin ang="5400000" scaled="1"/>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4247" y="3506934"/>
            <a:ext cx="199492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secondary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5623" y="155030"/>
            <a:ext cx="29023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is the right </a:t>
            </a:r>
            <a:r>
              <a:rPr lang="en-US" sz="1497" b="1" kern="0">
                <a:gradFill>
                  <a:gsLst>
                    <a:gs pos="89381">
                      <a:schemeClr val="tx2"/>
                    </a:gs>
                    <a:gs pos="47000">
                      <a:schemeClr val="tx2"/>
                    </a:gs>
                  </a:gsLst>
                  <a:lin ang="5400000" scaled="1"/>
                </a:gradFill>
                <a:latin typeface="Segoe UI"/>
              </a:rPr>
              <a:t>size</a:t>
            </a:r>
            <a:r>
              <a:rPr lang="en-US" sz="1497" kern="0">
                <a:gradFill>
                  <a:gsLst>
                    <a:gs pos="89381">
                      <a:schemeClr val="tx2"/>
                    </a:gs>
                    <a:gs pos="47000">
                      <a:schemeClr val="tx2"/>
                    </a:gs>
                  </a:gsLst>
                  <a:lin ang="5400000" scaled="1"/>
                </a:gradFill>
                <a:latin typeface="Segoe UI"/>
              </a:rPr>
              <a:t> of </a:t>
            </a:r>
          </a:p>
          <a:p>
            <a:pPr defTabSz="913768">
              <a:lnSpc>
                <a:spcPct val="90000"/>
              </a:lnSpc>
              <a:defRPr/>
            </a:pPr>
            <a:r>
              <a:rPr lang="en-US" sz="1497" b="1" kern="0">
                <a:gradFill>
                  <a:gsLst>
                    <a:gs pos="89381">
                      <a:schemeClr val="tx2"/>
                    </a:gs>
                    <a:gs pos="47000">
                      <a:schemeClr val="tx2"/>
                    </a:gs>
                  </a:gsLst>
                  <a:lin ang="5400000" scaled="1"/>
                </a:gradFill>
                <a:latin typeface="Segoe UI"/>
              </a:rPr>
              <a:t>servers </a:t>
            </a:r>
            <a:r>
              <a:rPr lang="en-US" sz="1497" kern="0">
                <a:gradFill>
                  <a:gsLst>
                    <a:gs pos="89381">
                      <a:schemeClr val="tx2"/>
                    </a:gs>
                    <a:gs pos="47000">
                      <a:schemeClr val="tx2"/>
                    </a:gs>
                  </a:gsLst>
                  <a:lin ang="5400000" scaled="1"/>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124" y="3133932"/>
            <a:ext cx="20815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has </a:t>
            </a:r>
            <a:r>
              <a:rPr lang="en-US" sz="1497" b="1" kern="0">
                <a:gradFill>
                  <a:gsLst>
                    <a:gs pos="89381">
                      <a:schemeClr val="tx2"/>
                    </a:gs>
                    <a:gs pos="47000">
                      <a:schemeClr val="tx2"/>
                    </a:gs>
                  </a:gsLst>
                  <a:lin ang="5400000" scaled="1"/>
                </a:gradFill>
                <a:latin typeface="Segoe UI"/>
              </a:rPr>
              <a:t>physical</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access to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483" y="3957994"/>
            <a:ext cx="108754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9569" y="402641"/>
            <a:ext cx="203579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media should I </a:t>
            </a:r>
          </a:p>
          <a:p>
            <a:pPr defTabSz="913768">
              <a:lnSpc>
                <a:spcPct val="90000"/>
              </a:lnSpc>
              <a:defRPr/>
            </a:pPr>
            <a:r>
              <a:rPr lang="en-US" sz="1497" kern="0">
                <a:gradFill>
                  <a:gsLst>
                    <a:gs pos="89381">
                      <a:schemeClr val="tx2"/>
                    </a:gs>
                    <a:gs pos="47000">
                      <a:schemeClr val="tx2"/>
                    </a:gs>
                  </a:gsLst>
                  <a:lin ang="5400000" scaled="1"/>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003" y="4041322"/>
            <a:ext cx="2262138" cy="517156"/>
          </a:xfrm>
          <a:prstGeom prst="rect">
            <a:avLst/>
          </a:prstGeom>
          <a:noFill/>
        </p:spPr>
        <p:txBody>
          <a:bodyPr wrap="squar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storage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7898" y="2371305"/>
            <a:ext cx="142270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scale</a:t>
            </a:r>
            <a:r>
              <a:rPr lang="en-US" sz="1497" kern="0">
                <a:gradFill>
                  <a:gsLst>
                    <a:gs pos="89381">
                      <a:schemeClr val="tx2"/>
                    </a:gs>
                    <a:gs pos="47000">
                      <a:schemeClr val="tx2"/>
                    </a:gs>
                  </a:gsLst>
                  <a:lin ang="5400000" scaled="1"/>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8584" y="337430"/>
            <a:ext cx="23513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in case of</a:t>
            </a:r>
          </a:p>
          <a:p>
            <a:pPr defTabSz="913768">
              <a:lnSpc>
                <a:spcPct val="90000"/>
              </a:lnSpc>
              <a:defRPr/>
            </a:pP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a:t>
            </a:r>
            <a:r>
              <a:rPr lang="en-US" sz="1497" b="1" kern="0">
                <a:gradFill>
                  <a:gsLst>
                    <a:gs pos="89381">
                      <a:schemeClr val="tx2"/>
                    </a:gs>
                    <a:gs pos="47000">
                      <a:schemeClr val="tx2"/>
                    </a:gs>
                  </a:gsLst>
                  <a:lin ang="5400000" scaled="1"/>
                </a:gradFill>
                <a:latin typeface="Segoe UI"/>
              </a:rPr>
              <a:t>hardware</a:t>
            </a:r>
            <a:r>
              <a:rPr lang="en-US" sz="1497" kern="0">
                <a:gradFill>
                  <a:gsLst>
                    <a:gs pos="89381">
                      <a:schemeClr val="tx2"/>
                    </a:gs>
                    <a:gs pos="47000">
                      <a:schemeClr val="tx2"/>
                    </a:gs>
                  </a:gsLst>
                  <a:lin ang="5400000" scaled="1"/>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0394" y="4787492"/>
            <a:ext cx="2115907"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dynamically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7367" y="3942939"/>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6233" y="1166535"/>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app</a:t>
            </a:r>
            <a:r>
              <a:rPr lang="en-US" sz="1497" kern="0">
                <a:gradFill>
                  <a:gsLst>
                    <a:gs pos="89381">
                      <a:schemeClr val="tx2"/>
                    </a:gs>
                    <a:gs pos="47000">
                      <a:schemeClr val="tx2"/>
                    </a:gs>
                  </a:gsLst>
                  <a:lin ang="5400000" scaled="1"/>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188" y="4203272"/>
            <a:ext cx="1340102" cy="134010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188" y="1723375"/>
            <a:ext cx="1340102" cy="134010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a:solidFill>
                  <a:srgbClr val="0D0D0D"/>
                </a:soli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617" y="1723375"/>
            <a:ext cx="1340102" cy="134010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19761" y="1723375"/>
            <a:ext cx="1340102" cy="134010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937"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508"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8" y="3160777"/>
            <a:ext cx="0" cy="940686"/>
          </a:xfrm>
          <a:prstGeom prst="straightConnector1">
            <a:avLst/>
          </a:prstGeom>
          <a:noFill/>
          <a:ln w="25400" cap="flat" cmpd="sng" algn="ctr">
            <a:solidFill>
              <a:schemeClr val="accent1"/>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679" y="372568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1780" y="104363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1726" y="176468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859" y="236400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315" y="107490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904" y="44436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339" y="37624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762" y="173005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892" y="433305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936" y="515244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60276" y="450357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3926" y="94603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076" y="245060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7660" y="124337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0798" y="407661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79830" y="49354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591" y="441579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246" y="511326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041" y="348177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09551" y="311578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4064" y="51182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767" y="367649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extLst mod="1">
    <p:ext uri="{6950BFC3-D8DA-4A85-94F7-54DA5524770B}">
      <p188:commentRel xmlns:p188="http://schemas.microsoft.com/office/powerpoint/2018/8/main" xmlns=""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0794" y="5761225"/>
            <a:ext cx="240124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561" y="5747530"/>
            <a:ext cx="1144071"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6369" y="5747530"/>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0793" y="5761220"/>
            <a:ext cx="605858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5096" y="4314117"/>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2048" y="3222700"/>
            <a:ext cx="3815989"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a:t>
            </a:r>
            <a:r>
              <a:rPr lang="en-US" sz="1497" b="1" kern="0">
                <a:gradFill>
                  <a:gsLst>
                    <a:gs pos="30088">
                      <a:schemeClr val="tx2"/>
                    </a:gs>
                    <a:gs pos="57000">
                      <a:schemeClr val="tx2"/>
                    </a:gs>
                  </a:gsLst>
                  <a:lin ang="5400000" scaled="1"/>
                </a:gradFill>
                <a:latin typeface="Segoe UI"/>
              </a:rPr>
              <a:t>patch</a:t>
            </a:r>
            <a:r>
              <a:rPr lang="en-US" sz="1497" kern="0">
                <a:gradFill>
                  <a:gsLst>
                    <a:gs pos="30088">
                      <a:schemeClr val="tx2"/>
                    </a:gs>
                    <a:gs pos="57000">
                      <a:schemeClr val="tx2"/>
                    </a:gs>
                  </a:gsLst>
                  <a:lin ang="5400000" scaled="1"/>
                </a:gradFill>
                <a:latin typeface="Segoe UI"/>
              </a:rPr>
              <a:t> my </a:t>
            </a:r>
            <a:r>
              <a:rPr lang="en-US" sz="1497" b="1" kern="0">
                <a:gradFill>
                  <a:gsLst>
                    <a:gs pos="30088">
                      <a:schemeClr val="tx2"/>
                    </a:gs>
                    <a:gs pos="57000">
                      <a:schemeClr val="tx2"/>
                    </a:gs>
                  </a:gsLst>
                  <a:lin ang="5400000" scaled="1"/>
                </a:gradFill>
                <a:latin typeface="Segoe UI"/>
              </a:rPr>
              <a:t>servers</a:t>
            </a:r>
            <a:r>
              <a:rPr lang="en-US" sz="1497" kern="0">
                <a:gradFill>
                  <a:gsLst>
                    <a:gs pos="30088">
                      <a:schemeClr val="tx2"/>
                    </a:gs>
                    <a:gs pos="57000">
                      <a:schemeClr val="tx2"/>
                    </a:gs>
                  </a:gsLst>
                  <a:lin ang="5400000" scaled="1"/>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9264" y="3619166"/>
            <a:ext cx="3541552" cy="329141"/>
          </a:xfrm>
          <a:prstGeom prst="rect">
            <a:avLst/>
          </a:prstGeom>
          <a:noFill/>
        </p:spPr>
        <p:txBody>
          <a:bodyPr wrap="non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backup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9069" y="4015634"/>
            <a:ext cx="4001945"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Which packages should be on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632" y="928353"/>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many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552" y="553876"/>
            <a:ext cx="360328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increase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5171" y="179400"/>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What is the right </a:t>
            </a:r>
            <a:r>
              <a:rPr lang="en-US" sz="1497" b="1">
                <a:gradFill>
                  <a:gsLst>
                    <a:gs pos="30088">
                      <a:schemeClr val="tx2"/>
                    </a:gs>
                    <a:gs pos="57000">
                      <a:schemeClr val="tx2"/>
                    </a:gs>
                  </a:gsLst>
                  <a:lin ang="5400000" scaled="1"/>
                </a:gradFill>
              </a:rPr>
              <a:t>size</a:t>
            </a:r>
            <a:r>
              <a:rPr lang="en-US" sz="1497">
                <a:gradFill>
                  <a:gsLst>
                    <a:gs pos="30088">
                      <a:schemeClr val="tx2"/>
                    </a:gs>
                    <a:gs pos="57000">
                      <a:schemeClr val="tx2"/>
                    </a:gs>
                  </a:gsLst>
                  <a:lin ang="5400000" scaled="1"/>
                </a:gradFill>
              </a:rPr>
              <a:t> of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8114" y="1302828"/>
            <a:ext cx="239359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a:t>
            </a:r>
            <a:r>
              <a:rPr lang="en-US" sz="1497" b="1">
                <a:gradFill>
                  <a:gsLst>
                    <a:gs pos="30088">
                      <a:schemeClr val="tx2"/>
                    </a:gs>
                    <a:gs pos="57000">
                      <a:schemeClr val="tx2"/>
                    </a:gs>
                  </a:gsLst>
                  <a:lin ang="5400000" scaled="1"/>
                </a:gradFill>
              </a:rPr>
              <a:t>scale</a:t>
            </a:r>
            <a:r>
              <a:rPr lang="en-US" sz="1497">
                <a:gradFill>
                  <a:gsLst>
                    <a:gs pos="30088">
                      <a:schemeClr val="tx2"/>
                    </a:gs>
                    <a:gs pos="57000">
                      <a:schemeClr val="tx2"/>
                    </a:gs>
                  </a:gsLst>
                  <a:lin ang="5400000" scaled="1"/>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767" y="3619166"/>
            <a:ext cx="2531905"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b="1">
                <a:gradFill>
                  <a:gsLst>
                    <a:gs pos="30088">
                      <a:schemeClr val="tx2"/>
                    </a:gs>
                    <a:gs pos="57000">
                      <a:schemeClr val="tx2"/>
                    </a:gs>
                  </a:gsLst>
                  <a:lin ang="5400000" scaled="1"/>
                </a:gradFill>
              </a:rPr>
              <a:t>Which OS </a:t>
            </a:r>
            <a:r>
              <a:rPr lang="en-US" sz="1497">
                <a:gradFill>
                  <a:gsLst>
                    <a:gs pos="30088">
                      <a:schemeClr val="tx2"/>
                    </a:gs>
                    <a:gs pos="57000">
                      <a:schemeClr val="tx2"/>
                    </a:gs>
                  </a:gsLst>
                  <a:lin ang="5400000" scaled="1"/>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458" y="3222700"/>
            <a:ext cx="4942520"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How do I </a:t>
            </a:r>
            <a:r>
              <a:rPr lang="en-US" sz="1497" b="1">
                <a:gradFill>
                  <a:gsLst>
                    <a:gs pos="30088">
                      <a:schemeClr val="tx2"/>
                    </a:gs>
                    <a:gs pos="57000">
                      <a:schemeClr val="tx2"/>
                    </a:gs>
                  </a:gsLst>
                  <a:lin ang="5400000" scaled="1"/>
                </a:gradFill>
              </a:rPr>
              <a:t>deploy</a:t>
            </a:r>
            <a:r>
              <a:rPr lang="en-US" sz="1497">
                <a:gradFill>
                  <a:gsLst>
                    <a:gs pos="30088">
                      <a:schemeClr val="tx2"/>
                    </a:gs>
                    <a:gs pos="57000">
                      <a:schemeClr val="tx2"/>
                    </a:gs>
                  </a:gsLst>
                  <a:lin ang="5400000" scaled="1"/>
                </a:gradFill>
              </a:rPr>
              <a:t> new </a:t>
            </a:r>
            <a:r>
              <a:rPr lang="en-US" sz="1497" b="1">
                <a:gradFill>
                  <a:gsLst>
                    <a:gs pos="30088">
                      <a:schemeClr val="tx2"/>
                    </a:gs>
                    <a:gs pos="57000">
                      <a:schemeClr val="tx2"/>
                    </a:gs>
                  </a:gsLst>
                  <a:lin ang="5400000" scaled="1"/>
                </a:gradFill>
              </a:rPr>
              <a:t>code</a:t>
            </a:r>
            <a:r>
              <a:rPr lang="en-US" sz="1497">
                <a:gradFill>
                  <a:gsLst>
                    <a:gs pos="30088">
                      <a:schemeClr val="tx2"/>
                    </a:gs>
                    <a:gs pos="57000">
                      <a:schemeClr val="tx2"/>
                    </a:gs>
                  </a:gsLst>
                  <a:lin ang="5400000" scaled="1"/>
                </a:gradFill>
              </a:rPr>
              <a:t> to my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140" y="4015634"/>
            <a:ext cx="4175157"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Who </a:t>
            </a:r>
            <a:r>
              <a:rPr lang="en-US" sz="1497" b="1">
                <a:gradFill>
                  <a:gsLst>
                    <a:gs pos="30088">
                      <a:schemeClr val="tx2"/>
                    </a:gs>
                    <a:gs pos="57000">
                      <a:schemeClr val="tx2"/>
                    </a:gs>
                  </a:gsLst>
                  <a:lin ang="5400000" scaled="1"/>
                </a:gradFill>
              </a:rPr>
              <a:t>monitors</a:t>
            </a:r>
            <a:r>
              <a:rPr lang="en-US" sz="1497">
                <a:gradFill>
                  <a:gsLst>
                    <a:gs pos="30088">
                      <a:schemeClr val="tx2"/>
                    </a:gs>
                    <a:gs pos="57000">
                      <a:schemeClr val="tx2"/>
                    </a:gs>
                  </a:gsLst>
                  <a:lin ang="5400000" scaled="1"/>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188" y="4202926"/>
            <a:ext cx="1340102" cy="134010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188" y="1723032"/>
            <a:ext cx="1340102" cy="134010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617" y="1723032"/>
            <a:ext cx="1340102" cy="134010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19761" y="1723032"/>
            <a:ext cx="1340102" cy="134010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chemeClr val="accent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937"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508"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8" y="3160432"/>
            <a:ext cx="0" cy="940686"/>
          </a:xfrm>
          <a:prstGeom prst="straightConnector1">
            <a:avLst/>
          </a:prstGeom>
          <a:noFill/>
          <a:ln w="25400" cap="flat" cmpd="sng" algn="ctr">
            <a:solidFill>
              <a:schemeClr val="accent1">
                <a:lumMod val="75000"/>
              </a:schemeClr>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36" y="5096992"/>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71" name="Title 1">
            <a:extLst>
              <a:ext uri="{FF2B5EF4-FFF2-40B4-BE49-F238E27FC236}">
                <a16:creationId xmlns:a16="http://schemas.microsoft.com/office/drawing/2014/main" id="{BE0CD45B-0660-9A44-B0E9-253EE742723F}"/>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extLst mod="1">
    <p:ext uri="{6950BFC3-D8DA-4A85-94F7-54DA5524770B}">
      <p188:commentRel xmlns:p188="http://schemas.microsoft.com/office/powerpoint/2018/8/main" xmlns=""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0793" y="5553975"/>
            <a:ext cx="605858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484" y="5540285"/>
            <a:ext cx="1269959"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5034527" y="5540285"/>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IaaS</a:t>
            </a:r>
          </a:p>
        </p:txBody>
      </p:sp>
      <p:sp>
        <p:nvSpPr>
          <p:cNvPr id="27" name="TextBox 26"/>
          <p:cNvSpPr txBox="1"/>
          <p:nvPr/>
        </p:nvSpPr>
        <p:spPr>
          <a:xfrm>
            <a:off x="256369" y="5540285"/>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On-premises</a:t>
            </a:r>
          </a:p>
        </p:txBody>
      </p:sp>
      <p:cxnSp>
        <p:nvCxnSpPr>
          <p:cNvPr id="11" name="Straight Arrow Connector 10"/>
          <p:cNvCxnSpPr>
            <a:cxnSpLocks/>
          </p:cNvCxnSpPr>
          <p:nvPr/>
        </p:nvCxnSpPr>
        <p:spPr>
          <a:xfrm>
            <a:off x="-10794" y="5553975"/>
            <a:ext cx="880945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7029" y="2438304"/>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875" y="1723348"/>
            <a:ext cx="1340102" cy="134010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6304" y="1723348"/>
            <a:ext cx="1340102" cy="134010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447" y="1723348"/>
            <a:ext cx="1340102" cy="134010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623" y="2368412"/>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194" y="2368412"/>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597" y="1814188"/>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318" y="928668"/>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many </a:t>
            </a:r>
            <a:r>
              <a:rPr lang="en-US" sz="1497" b="1">
                <a:gradFill>
                  <a:gsLst>
                    <a:gs pos="65487">
                      <a:schemeClr val="tx2"/>
                    </a:gs>
                    <a:gs pos="44000">
                      <a:schemeClr val="tx2"/>
                    </a:gs>
                  </a:gsLst>
                  <a:lin ang="5400000" scaled="1"/>
                </a:gradFill>
              </a:rPr>
              <a:t>“servers” </a:t>
            </a:r>
            <a:r>
              <a:rPr lang="en-US" sz="1497">
                <a:gradFill>
                  <a:gsLst>
                    <a:gs pos="65487">
                      <a:schemeClr val="tx2"/>
                    </a:gs>
                    <a:gs pos="44000">
                      <a:schemeClr val="tx2"/>
                    </a:gs>
                  </a:gsLst>
                  <a:lin ang="5400000" scaled="1"/>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70052" y="554191"/>
            <a:ext cx="4094364"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increase</a:t>
            </a:r>
            <a:r>
              <a:rPr lang="en-US" sz="1497" b="1">
                <a:gradFill>
                  <a:gsLst>
                    <a:gs pos="65487">
                      <a:schemeClr val="tx2"/>
                    </a:gs>
                    <a:gs pos="44000">
                      <a:schemeClr val="tx2"/>
                    </a:gs>
                  </a:gsLst>
                  <a:lin ang="5400000" scaled="1"/>
                </a:gradFill>
              </a:rPr>
              <a:t> “server”</a:t>
            </a:r>
            <a:r>
              <a:rPr lang="en-US" sz="1497">
                <a:gradFill>
                  <a:gsLst>
                    <a:gs pos="65487">
                      <a:schemeClr val="tx2"/>
                    </a:gs>
                    <a:gs pos="44000">
                      <a:schemeClr val="tx2"/>
                    </a:gs>
                  </a:gsLst>
                  <a:lin ang="5400000" scaled="1"/>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857" y="179717"/>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What is the right </a:t>
            </a:r>
            <a:r>
              <a:rPr lang="en-US" sz="1497" b="1">
                <a:gradFill>
                  <a:gsLst>
                    <a:gs pos="65487">
                      <a:schemeClr val="tx2"/>
                    </a:gs>
                    <a:gs pos="44000">
                      <a:schemeClr val="tx2"/>
                    </a:gs>
                  </a:gsLst>
                  <a:lin ang="5400000" scaled="1"/>
                </a:gradFill>
              </a:rPr>
              <a:t>size</a:t>
            </a:r>
            <a:r>
              <a:rPr lang="en-US" sz="1497">
                <a:gradFill>
                  <a:gsLst>
                    <a:gs pos="65487">
                      <a:schemeClr val="tx2"/>
                    </a:gs>
                    <a:gs pos="44000">
                      <a:schemeClr val="tx2"/>
                    </a:gs>
                  </a:gsLst>
                  <a:lin ang="5400000" scaled="1"/>
                </a:gradFill>
              </a:rPr>
              <a:t> of </a:t>
            </a:r>
            <a:r>
              <a:rPr lang="en-US" sz="1497" b="1">
                <a:gradFill>
                  <a:gsLst>
                    <a:gs pos="65487">
                      <a:schemeClr val="tx2"/>
                    </a:gs>
                    <a:gs pos="44000">
                      <a:schemeClr val="tx2"/>
                    </a:gs>
                  </a:gsLst>
                  <a:lin ang="5400000" scaled="1"/>
                </a:gradFill>
              </a:rPr>
              <a:t>“servers”</a:t>
            </a:r>
            <a:r>
              <a:rPr lang="en-US" sz="1497">
                <a:gradFill>
                  <a:gsLst>
                    <a:gs pos="65487">
                      <a:schemeClr val="tx2"/>
                    </a:gs>
                    <a:gs pos="44000">
                      <a:schemeClr val="tx2"/>
                    </a:gs>
                  </a:gsLst>
                  <a:lin ang="5400000" scaled="1"/>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801" y="1303145"/>
            <a:ext cx="239390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a:t>
            </a:r>
            <a:r>
              <a:rPr lang="en-US" sz="1497" b="1">
                <a:gradFill>
                  <a:gsLst>
                    <a:gs pos="65487">
                      <a:schemeClr val="tx2"/>
                    </a:gs>
                    <a:gs pos="44000">
                      <a:schemeClr val="tx2"/>
                    </a:gs>
                  </a:gsLst>
                  <a:lin ang="5400000" scaled="1"/>
                </a:gradFill>
              </a:rPr>
              <a:t>scale</a:t>
            </a:r>
            <a:r>
              <a:rPr lang="en-US" sz="1497">
                <a:gradFill>
                  <a:gsLst>
                    <a:gs pos="65487">
                      <a:schemeClr val="tx2"/>
                    </a:gs>
                    <a:gs pos="44000">
                      <a:schemeClr val="tx2"/>
                    </a:gs>
                  </a:gsLst>
                  <a:lin ang="5400000" scaled="1"/>
                </a:gradFill>
              </a:rPr>
              <a:t> my app?</a:t>
            </a:r>
          </a:p>
        </p:txBody>
      </p:sp>
      <p:sp>
        <p:nvSpPr>
          <p:cNvPr id="46" name="Title 1">
            <a:extLst>
              <a:ext uri="{FF2B5EF4-FFF2-40B4-BE49-F238E27FC236}">
                <a16:creationId xmlns:a16="http://schemas.microsoft.com/office/drawing/2014/main" id="{1452A910-DDE5-F742-A304-0EBB74821144}"/>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extLst mod="1">
    <p:ext uri="{6950BFC3-D8DA-4A85-94F7-54DA5524770B}">
      <p188:commentRel xmlns:p188="http://schemas.microsoft.com/office/powerpoint/2018/8/main" xmlns=""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0794" y="5657597"/>
            <a:ext cx="880945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044" y="5643908"/>
            <a:ext cx="1032896"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PaaS</a:t>
            </a:r>
          </a:p>
        </p:txBody>
      </p:sp>
      <p:sp>
        <p:nvSpPr>
          <p:cNvPr id="28" name="TextBox 27"/>
          <p:cNvSpPr txBox="1"/>
          <p:nvPr/>
        </p:nvSpPr>
        <p:spPr>
          <a:xfrm>
            <a:off x="5034527" y="5643908"/>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IaaS</a:t>
            </a:r>
          </a:p>
        </p:txBody>
      </p:sp>
      <p:sp>
        <p:nvSpPr>
          <p:cNvPr id="27" name="TextBox 26"/>
          <p:cNvSpPr txBox="1"/>
          <p:nvPr/>
        </p:nvSpPr>
        <p:spPr>
          <a:xfrm>
            <a:off x="256369" y="5643908"/>
            <a:ext cx="2134828"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3" y="5657597"/>
            <a:ext cx="1198762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2" name="Oval 21"/>
          <p:cNvSpPr/>
          <p:nvPr/>
        </p:nvSpPr>
        <p:spPr bwMode="auto">
          <a:xfrm>
            <a:off x="10972561"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948414" y="5640491"/>
            <a:ext cx="223619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326" y="2160835"/>
            <a:ext cx="2793234" cy="18731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7143" y="2545164"/>
            <a:ext cx="1340102" cy="134010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387" y="2545164"/>
            <a:ext cx="1340102" cy="134010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925" y="3190228"/>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6942" y="3190228"/>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136882" y="1415183"/>
            <a:ext cx="6162712" cy="4143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2040">
                <a:gradFill>
                  <a:gsLst>
                    <a:gs pos="23009">
                      <a:schemeClr val="tx2"/>
                    </a:gs>
                    <a:gs pos="52000">
                      <a:schemeClr val="tx2"/>
                    </a:gs>
                  </a:gsLst>
                  <a:lin ang="5400000" scaled="1"/>
                </a:gradFill>
              </a:rPr>
              <a:t>How do I </a:t>
            </a:r>
            <a:r>
              <a:rPr lang="en-US" sz="2040" b="1">
                <a:gradFill>
                  <a:gsLst>
                    <a:gs pos="23009">
                      <a:schemeClr val="tx2"/>
                    </a:gs>
                    <a:gs pos="52000">
                      <a:schemeClr val="tx2"/>
                    </a:gs>
                  </a:gsLst>
                  <a:lin ang="5400000" scaled="1"/>
                </a:gradFill>
              </a:rPr>
              <a:t>architect</a:t>
            </a:r>
            <a:r>
              <a:rPr lang="en-US" sz="2040">
                <a:gradFill>
                  <a:gsLst>
                    <a:gs pos="23009">
                      <a:schemeClr val="tx2"/>
                    </a:gs>
                    <a:gs pos="52000">
                      <a:schemeClr val="tx2"/>
                    </a:gs>
                  </a:gsLst>
                  <a:lin ang="5400000" scaled="1"/>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213" y="2601881"/>
            <a:ext cx="163533" cy="26233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55" y="2382585"/>
            <a:ext cx="163533" cy="26233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483" y="3167697"/>
            <a:ext cx="163533" cy="26233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823" y="3063907"/>
            <a:ext cx="163533" cy="26233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847" y="3487434"/>
            <a:ext cx="163533" cy="26233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684" y="2941706"/>
            <a:ext cx="163533" cy="26233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739" y="3083997"/>
            <a:ext cx="163533" cy="26233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85" y="3628053"/>
            <a:ext cx="163533" cy="26233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160" y="3579505"/>
            <a:ext cx="163533" cy="26233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335313" y="4398386"/>
            <a:ext cx="7765853" cy="917444"/>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56">
              <a:defRPr/>
            </a:pPr>
            <a:r>
              <a:rPr lang="en-US" sz="3264" spc="-102">
                <a:gradFill>
                  <a:gsLst>
                    <a:gs pos="65487">
                      <a:schemeClr val="tx2"/>
                    </a:gs>
                    <a:gs pos="44000">
                      <a:schemeClr val="tx2"/>
                    </a:gs>
                  </a:gsLst>
                  <a:lin ang="5400000" scaled="1"/>
                </a:gradFill>
                <a:latin typeface="Segoe UI Light"/>
              </a:rPr>
              <a:t>Serverless, the platform for cloud native apps </a:t>
            </a:r>
          </a:p>
        </p:txBody>
      </p:sp>
      <p:sp>
        <p:nvSpPr>
          <p:cNvPr id="119" name="Title 1">
            <a:extLst>
              <a:ext uri="{FF2B5EF4-FFF2-40B4-BE49-F238E27FC236}">
                <a16:creationId xmlns:a16="http://schemas.microsoft.com/office/drawing/2014/main" id="{A72FD313-2078-3C4D-B76C-3C02ADD8BDAB}"/>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extLst mod="1">
    <p:ext uri="{6950BFC3-D8DA-4A85-94F7-54DA5524770B}">
      <p188:commentRel xmlns:p188="http://schemas.microsoft.com/office/powerpoint/2018/8/main" xmlns="" r:id="rId3"/>
    </p:ext>
  </p:extLs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16dc66bd-df5a-4495-a5c9-5e296f49988a" xsi:nil="true"/>
    <_ip_UnifiedCompliancePolicyProperties xmlns="http://schemas.microsoft.com/sharepoint/v3" xsi:nil="true"/>
    <MediaServiceTranscript xmlns="16dc66bd-df5a-4495-a5c9-5e296f4998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16dc66bd-df5a-4495-a5c9-5e296f49988a"/>
    <ds:schemaRef ds:uri="http://schemas.microsoft.com/office/2006/metadata/properties"/>
    <ds:schemaRef ds:uri="http://purl.org/dc/dcmitype/"/>
    <ds:schemaRef ds:uri="http://schemas.microsoft.com/sharepoint/v3"/>
    <ds:schemaRef ds:uri="http://purl.org/dc/terms/"/>
    <ds:schemaRef ds:uri="12239fb0-26c0-4a37-b790-6c81fba9d0fc"/>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FFBB7B-6C65-41E8-B4D3-369F6C966D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91</TotalTime>
  <Words>4508</Words>
  <Application>Microsoft Office PowerPoint</Application>
  <PresentationFormat>Custom</PresentationFormat>
  <Paragraphs>486</Paragraphs>
  <Slides>52</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Consolas</vt:lpstr>
      <vt:lpstr>Lucida Console</vt:lpstr>
      <vt:lpstr>Segoe UI</vt:lpstr>
      <vt:lpstr>Segoe UI Light</vt:lpstr>
      <vt:lpstr>Segoe UI Semibold</vt:lpstr>
      <vt:lpstr>Segoe UI Semilight</vt:lpstr>
      <vt:lpstr>Trebuchet MS</vt:lpstr>
      <vt:lpstr>Wingdings</vt:lpstr>
      <vt:lpstr>APEX Template 2017 </vt:lpstr>
      <vt:lpstr>GitHub to Azure Serverless Automatically</vt:lpstr>
      <vt:lpstr>Resources</vt:lpstr>
      <vt:lpstr>Takeaways</vt:lpstr>
      <vt:lpstr>Introduction to Serverless</vt:lpstr>
      <vt:lpstr>Server</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Azure serverless platform components</vt:lpstr>
      <vt:lpstr>Azure serverless platform components</vt:lpstr>
      <vt:lpstr>Azure Logic Apps</vt:lpstr>
      <vt:lpstr>Integration as a Services (iPaaS)</vt:lpstr>
      <vt:lpstr>Hundreds of connectors for integrations</vt:lpstr>
      <vt:lpstr>Visual workflow designer</vt:lpstr>
      <vt:lpstr>Logic Apps connects everything</vt:lpstr>
      <vt:lpstr>Logic App Demo</vt:lpstr>
      <vt:lpstr>Azure Functions</vt:lpstr>
      <vt:lpstr>Introducing Functions</vt:lpstr>
      <vt:lpstr>Why Azure Functions?</vt:lpstr>
      <vt:lpstr>More reasons?!</vt:lpstr>
      <vt:lpstr>Azure Functions is open source</vt:lpstr>
      <vt:lpstr>/Docs alert</vt:lpstr>
      <vt:lpstr>Scenarios</vt:lpstr>
      <vt:lpstr>Scenarios</vt:lpstr>
      <vt:lpstr>JavaScript Function Demo</vt:lpstr>
      <vt:lpstr>All together</vt:lpstr>
      <vt:lpstr>Azure Logic App with Azure  Function Demo</vt:lpstr>
      <vt:lpstr>GitHub Actions</vt:lpstr>
      <vt:lpstr>PowerPoint Presentation</vt:lpstr>
      <vt:lpstr>PowerPoint Presentation</vt:lpstr>
      <vt:lpstr>PowerPoint Presentation</vt:lpstr>
      <vt:lpstr>Pricing</vt:lpstr>
      <vt:lpstr>PowerPoint Presentation</vt:lpstr>
      <vt:lpstr>PowerPoint Presentation</vt:lpstr>
      <vt:lpstr>PowerPoint Presentation</vt:lpstr>
      <vt:lpstr>Configuring events events</vt:lpstr>
      <vt:lpstr>PowerPoint Presentation</vt:lpstr>
      <vt:lpstr>GitHub Actions + Azure</vt:lpstr>
      <vt:lpstr>Authentication</vt:lpstr>
      <vt:lpstr>PowerPoint Presentation</vt:lpstr>
      <vt:lpstr>CLI create Service Principal </vt:lpstr>
      <vt:lpstr>CLI create Service Principal </vt:lpstr>
      <vt:lpstr>Build</vt:lpstr>
      <vt:lpstr>Deploy</vt:lpstr>
      <vt:lpstr>Deploy to Azure  with  GitHub Actions</vt:lpstr>
      <vt:lpstr>/MS Learn alert</vt:lpstr>
      <vt:lpstr>/MS Learn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Frank Boucher</cp:lastModifiedBy>
  <cp:revision>18</cp:revision>
  <dcterms:created xsi:type="dcterms:W3CDTF">2017-10-31T19:47:21Z</dcterms:created>
  <dcterms:modified xsi:type="dcterms:W3CDTF">2020-02-21T16:15:49Z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